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62" r:id="rId6"/>
    <p:sldId id="264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POZO" initials="CP" lastIdx="1" clrIdx="0">
    <p:extLst>
      <p:ext uri="{19B8F6BF-5375-455C-9EA6-DF929625EA0E}">
        <p15:presenceInfo xmlns:p15="http://schemas.microsoft.com/office/powerpoint/2012/main" userId="S-1-5-21-3796330410-2714697548-3669533216-10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CDE8F-AC85-43F7-A5E0-3EA5C9CD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1FCFB6-1F73-464D-B852-8907B2337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D169B-EBDC-404A-A133-006836E7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662AC-AF36-494F-A253-A702A09E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E1385-AEB2-452C-85A4-FDB17EED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D5490-8293-4F21-A198-10287B89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BF3381-8FF0-45EE-945A-D5A92F179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BC86-3DC9-4254-B669-C9A303D6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A586F-DC03-47ED-9CE1-E3F0DB6B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57CF1-99A5-4A2D-8293-0AA0166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7F13CA-02FD-410C-8BEF-730853DAA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DBD8EB-5057-4F74-A28F-CA631A2F0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A29610-C227-4C19-BA65-6927992C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8704D7-7EEF-432E-8775-65891C91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CE456-FB1E-47FB-A7CE-C15AD6C0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5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24AAC-7A21-492A-B867-3820AA83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36A24-9621-4800-9FCD-763B271E9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6C34D7-06FA-4C51-9158-1922A96E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7B0ED-639A-42A4-84B1-17B3E586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B0D5E4-300D-49A6-9DCC-91F948ED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65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594DF-CF8A-42C4-95AA-C32C56F2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8F3F8-2259-4194-8B43-C79AD2D7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441F5-E935-4B52-B923-D0CAD23F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96A41-DFAB-4233-8CF0-ACC942D7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EEA4D-69AD-40A6-B6B9-8800EDF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71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E097A-6DEB-4764-AB5D-255CEFDB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C919E-1285-45CD-8647-E1C6E466A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78DA-6FCB-4EBE-940C-ED473FE53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9C472-3B50-4E24-8394-EDF7AE3D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907BB6-6CB1-49D1-AB8D-93887E10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3B987-8106-42B6-BE87-567D4936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53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582B6-43A0-4FC1-A967-AF3D1B02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026831-07ED-46AA-96E1-D1294488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92EB64-D231-4771-81C1-9ADFDE21B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F6BCB4-BAFC-41A2-A33E-91C440277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9773BF-2493-4E4A-A58C-E463EFDD4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2D66E5-E401-4698-8CB6-2C5138E2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331FC8-A65D-4676-9BA5-1D63B779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1F3AF1-950D-408D-B8B3-9431FA50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6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5EB2C-49C5-4197-9850-964C5F6F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228AD9-3368-480A-BD10-3B698E54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27DFA8-0FE1-496C-B9CC-122E8412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B18E85-3AB1-4954-93FA-057893F8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2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FDC0A1-CB96-4F7B-9B5B-27B39C79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E950AF-CACC-4031-BD99-61BB81BE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C109B8-3F28-4C36-A207-82F32930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0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1E5D-BF0F-4340-AB10-11000DA0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94D886-EC57-41C4-BB6F-B6CAC803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B5B97-2BDB-4938-A081-249D2D089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E958EA-8997-473B-AA93-082FE369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C92109-8070-45B0-8E5B-62512E05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63CF8-F3E5-437E-8686-5A469864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77B52-5F6D-4488-AA4A-9C33E803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09C483-5838-4A79-A865-CD6BC66AA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384C60-90D3-46A7-99F5-A744EFF10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C6879-BE1B-4E1F-AE78-6093FB52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677BD0-F30F-4958-B693-E777E42A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F37F6C-F296-44A7-BC45-B93240FF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1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CAB3CE-08DD-43AE-A169-87A1EEEF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F5524-DA8E-406A-BE3C-19DA7638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ACBF0D-F5A6-466E-A1C5-40CE646AA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A341-E167-4DF0-9CAE-2628882A5D4E}" type="datetimeFigureOut">
              <a:rPr lang="es-ES" smtClean="0"/>
              <a:t>21/10/2020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9F4241-C0EC-4D92-B9C0-8CD59DCAA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A15F7-42FA-48E3-97A2-CB11BB5DD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4D87-D129-4959-83EF-83E0E3D9D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7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rf.com.ar/confirman-que-la-ivermectina-combate-el-coronavirus-n1529240" TargetMode="External"/><Relationship Id="rId3" Type="http://schemas.openxmlformats.org/officeDocument/2006/relationships/hyperlink" Target="https://br.financas.yahoo.com/noticias/saiba-quais-tratamentos-trump-est%C3%A1-220000140.html" TargetMode="External"/><Relationship Id="rId7" Type="http://schemas.openxmlformats.org/officeDocument/2006/relationships/hyperlink" Target="https://elcomercio.pe/lima/estudio-advierte-riesgos-por-uso-de-hidroxicloroquina-azitromicina-e-ivermectina-y-funcionaria-pierde-su-puesto-essalud-noticia/" TargetMode="External"/><Relationship Id="rId2" Type="http://schemas.openxmlformats.org/officeDocument/2006/relationships/hyperlink" Target="https://www.eldia.com/nota/2020-10-3-2-11-7-la-maldicion-de-los-lideres-que-no-le-dieron-bola-al-coronavirus-el-mun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comercio.pe/lima/sucesos/hidroxicloroquina-ivermectina-y-azitromicina-minsa-seguira-usando-farmacos-sin-evidencia-para-casos-ambulatorios-y-leves-covid-19-noticia/?ref=ecr" TargetMode="External"/><Relationship Id="rId11" Type="http://schemas.openxmlformats.org/officeDocument/2006/relationships/hyperlink" Target="https://www.lanacion.com.ar/sociedad/jujuy-tras-descenso-casos-cierran-hospitales-campana-nid2471475" TargetMode="External"/><Relationship Id="rId5" Type="http://schemas.openxmlformats.org/officeDocument/2006/relationships/hyperlink" Target="https://trome.pe/actualidad/coronavirus-peru-minsa-retira-azitromicina-ivermectina-hidroxicloroquina-tratamiento-pacientes-covid-nndc-noticia/?ref=tr" TargetMode="External"/><Relationship Id="rId10" Type="http://schemas.openxmlformats.org/officeDocument/2006/relationships/hyperlink" Target="https://www.perfil.com/noticias/periodismopuro/roberto-salvarezza-con-remedios-mas-economicos-y-mejores-tests-se-podria-volver-a-pensar-en-un-mundo-normal.phtml" TargetMode="External"/><Relationship Id="rId4" Type="http://schemas.openxmlformats.org/officeDocument/2006/relationships/hyperlink" Target="https://www.eltiempo.com/politica/gobierno/alvaro-uribe-el-defensor-del-pueblo-y-el-contralor-como-frenaron-el-coronavirus-542012" TargetMode="External"/><Relationship Id="rId9" Type="http://schemas.openxmlformats.org/officeDocument/2006/relationships/hyperlink" Target="https://www.pagina12.com.ar/297220-los-dos-remedios-argentinos-para-tratar-el-coronavirus-de-l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ju.tv/2020/10/bolivia-no-esta-ni-cerca-de-inmunidad-de-rebano-como-tal-vez-ustedes-creian/" TargetMode="External"/><Relationship Id="rId3" Type="http://schemas.openxmlformats.org/officeDocument/2006/relationships/hyperlink" Target="https://g1.globo.com/ro/rondonia/noticia/2020/10/03/penitenciarias-de-ro-tem-mais-de-640-casos-positivos-de-covid-19-entre-presos-e-duas-mortes-diz-sejus.ghtml" TargetMode="External"/><Relationship Id="rId7" Type="http://schemas.openxmlformats.org/officeDocument/2006/relationships/hyperlink" Target="http://prensa-oficial-estado.deperu.com/2020/10/minsa-envia-31-profesionales-de-la.html" TargetMode="External"/><Relationship Id="rId2" Type="http://schemas.openxmlformats.org/officeDocument/2006/relationships/hyperlink" Target="https://br.financas.yahoo.com/noticias/saiba-quais-tratamentos-trump-est%C3%A1-22000014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arde.uol.com.br/politica/noticias/2141744-sem-provas-bolsonaro-diz-que-30-das-mortes-no-pais-poderiam-ser-evitada-com-o-uso-de-cloroquina" TargetMode="External"/><Relationship Id="rId5" Type="http://schemas.openxmlformats.org/officeDocument/2006/relationships/hyperlink" Target="https://www.msn.com/pt-br/noticias/brasil/em-c%c3%a1ceres-mt-pandemia-intensificada-por-fuma%c3%a7a-no-pantanal-%c3%a9-combatida-com-%e2%80%9ckit-covid%e2%80%9d/ar-BB19YXnD" TargetMode="External"/><Relationship Id="rId4" Type="http://schemas.openxmlformats.org/officeDocument/2006/relationships/hyperlink" Target="https://www.msn.com/pt-br/noticias/brasil/prefeitura-de-natal-rn-oferece-ivermectina-e-cloroquina-at%c3%a9-no-gin%c3%a1sio-municipal/ar-BB19YYp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ojo.pe/regionales/elaboraron-4500-dosis-de-ivermectina-para-entregarla-a-la-poblacion-de-oxapampa-nnpp-noticia/?ref=ojr" TargetMode="External"/><Relationship Id="rId7" Type="http://schemas.openxmlformats.org/officeDocument/2006/relationships/hyperlink" Target="https://www.elimpulso.com/2020/10/13/pulsoempresarial-calox-ofrece-soluciones-a-necesidades-de-los-pacientes-en-venezuela/" TargetMode="External"/><Relationship Id="rId2" Type="http://schemas.openxmlformats.org/officeDocument/2006/relationships/hyperlink" Target="http://prensa-oficial-estado.deperu.com/2020/10/mas-de-555-millones-de-soles-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ariolarepublica.com.ar/notix/noticia/23427/fabrican-en-corrientes-un-medicamento-clave-para-el-tratamiento-de-adicciones----.html" TargetMode="External"/><Relationship Id="rId5" Type="http://schemas.openxmlformats.org/officeDocument/2006/relationships/hyperlink" Target="https://www.sonoticias.com.br/politica/prefeitura-de-cuiaba-comprou-ivermectina-mesmo-tendo-estoque-aponta-denuncia-do-mpe/" TargetMode="External"/><Relationship Id="rId4" Type="http://schemas.openxmlformats.org/officeDocument/2006/relationships/hyperlink" Target="https://www.eltribuno.com/salta/nota/2020-10-9-19-14-0-personal-del-onativia-hizo-tratamiento-para-prevenir-la-infecc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pt-br/noticias/brasil/em-c%c3%a1ceres-mt-pandemia-intensificada-por-fuma%c3%a7a-no-pantanal-%c3%a9-combatida-com-%e2%80%9ckit-covid%e2%80%9d/ar-BB19YXnD" TargetMode="External"/><Relationship Id="rId7" Type="http://schemas.openxmlformats.org/officeDocument/2006/relationships/hyperlink" Target="https://www.cronica.com.ar/info-general/Coronavirus-infectologos-advierten-que-no-hay-tratamientos-especificos-y-piden-responsabilidad-20201014-0073.html" TargetMode="External"/><Relationship Id="rId2" Type="http://schemas.openxmlformats.org/officeDocument/2006/relationships/hyperlink" Target="https://larepublica.pe/sociedad/2020/10/15/arequipa-continuara-usando-la-ivermectina-para-tratar-pacientes-con-covid-19-lrs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rf.com.ar/confirman-que-la-ivermectina-combate-el-coronavirus-n1529240" TargetMode="External"/><Relationship Id="rId5" Type="http://schemas.openxmlformats.org/officeDocument/2006/relationships/hyperlink" Target="https://www.msn.com/pt-br/noticias/brasil/em-palmeiras-de-goi%c3%a1s-go-hidroxicloroquina-d%c3%a1-o-tom-na-corrida-eleitoral/ar-BB19YXnE" TargetMode="External"/><Relationship Id="rId4" Type="http://schemas.openxmlformats.org/officeDocument/2006/relationships/hyperlink" Target="https://www.msn.com/pt-br/noticias/brasil/prefeitura-de-natal-rn-oferece-ivermectina-e-cloroquina-at%c3%a9-no-gin%c3%a1sio-municipal/ar-BB19YYp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A5452-6214-44E3-B892-686D6EC3A013}"/>
              </a:ext>
            </a:extLst>
          </p:cNvPr>
          <p:cNvSpPr/>
          <p:nvPr/>
        </p:nvSpPr>
        <p:spPr>
          <a:xfrm>
            <a:off x="-74645" y="-74645"/>
            <a:ext cx="5682493" cy="70819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FD9F313-A555-492C-A890-FED2D05D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25" y="1021703"/>
            <a:ext cx="4343400" cy="1931436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s-ES" sz="6700" b="1" dirty="0">
                <a:solidFill>
                  <a:schemeClr val="bg1"/>
                </a:solidFill>
              </a:rPr>
              <a:t>IVERMECTIN</a:t>
            </a:r>
            <a:r>
              <a:rPr lang="es-ES" sz="4800" b="1" dirty="0">
                <a:solidFill>
                  <a:schemeClr val="bg1"/>
                </a:solidFill>
              </a:rPr>
              <a:t>: </a:t>
            </a:r>
            <a:br>
              <a:rPr lang="es-ES" sz="4800" b="1" dirty="0">
                <a:solidFill>
                  <a:schemeClr val="bg1"/>
                </a:solidFill>
              </a:rPr>
            </a:br>
            <a:r>
              <a:rPr lang="es-ES" sz="4800" dirty="0" err="1">
                <a:solidFill>
                  <a:schemeClr val="bg1"/>
                </a:solidFill>
              </a:rPr>
              <a:t>Situation</a:t>
            </a:r>
            <a:r>
              <a:rPr lang="es-ES" sz="4800" dirty="0">
                <a:solidFill>
                  <a:schemeClr val="bg1"/>
                </a:solidFill>
              </a:rPr>
              <a:t> in LATAM</a:t>
            </a:r>
            <a:br>
              <a:rPr lang="es-ES" sz="4800" b="1" dirty="0">
                <a:solidFill>
                  <a:schemeClr val="bg1"/>
                </a:solidFill>
              </a:rPr>
            </a:br>
            <a:r>
              <a:rPr lang="es-ES" sz="3100" b="1" dirty="0">
                <a:solidFill>
                  <a:schemeClr val="bg1"/>
                </a:solidFill>
              </a:rPr>
              <a:t>3 – 15 </a:t>
            </a:r>
            <a:r>
              <a:rPr lang="es-ES" sz="3100" b="1" dirty="0" err="1">
                <a:solidFill>
                  <a:prstClr val="white"/>
                </a:solidFill>
              </a:rPr>
              <a:t>October</a:t>
            </a:r>
            <a:endParaRPr lang="es-ES" sz="4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Fig. 1">
            <a:extLst>
              <a:ext uri="{FF2B5EF4-FFF2-40B4-BE49-F238E27FC236}">
                <a16:creationId xmlns:a16="http://schemas.microsoft.com/office/drawing/2014/main" id="{591EE06A-F074-49E9-878B-C9FDF0AD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82" y="1987421"/>
            <a:ext cx="5682493" cy="40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4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210"/>
            <a:ext cx="5375988" cy="177217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IVERMECTIN ONLINE </a:t>
            </a:r>
            <a:br>
              <a:rPr lang="es-ES" dirty="0">
                <a:solidFill>
                  <a:srgbClr val="C00000"/>
                </a:solidFill>
                <a:latin typeface="Calibri" panose="020F0502020204030204"/>
              </a:rPr>
            </a:br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MEDIA IMPACTS</a:t>
            </a:r>
            <a:br>
              <a:rPr lang="es-ES" dirty="0">
                <a:solidFill>
                  <a:srgbClr val="C00000"/>
                </a:solidFill>
                <a:latin typeface="Calibri" panose="020F0502020204030204"/>
              </a:rPr>
            </a:br>
            <a:r>
              <a:rPr lang="es-ES" sz="2400" b="1" dirty="0"/>
              <a:t>3 </a:t>
            </a:r>
            <a:r>
              <a:rPr lang="es-ES" sz="2400" b="1" dirty="0" err="1"/>
              <a:t>to</a:t>
            </a:r>
            <a:r>
              <a:rPr lang="es-ES" sz="2400" b="1" dirty="0"/>
              <a:t> 15 </a:t>
            </a:r>
            <a:r>
              <a:rPr lang="es-ES" sz="2400" b="1" dirty="0" err="1"/>
              <a:t>October</a:t>
            </a:r>
            <a:endParaRPr lang="es-ES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65176B63-BB6A-4E59-A30C-999755B9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16" y="3630198"/>
            <a:ext cx="3799114" cy="3055483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err="1"/>
              <a:t>Monitored</a:t>
            </a:r>
            <a:r>
              <a:rPr lang="es-ES" sz="2000" b="1" dirty="0"/>
              <a:t> </a:t>
            </a:r>
            <a:r>
              <a:rPr lang="es-ES" sz="2000" b="1" dirty="0" err="1"/>
              <a:t>countries</a:t>
            </a:r>
            <a:r>
              <a:rPr lang="es-ES" sz="2000" b="1" dirty="0"/>
              <a:t>:</a:t>
            </a:r>
          </a:p>
          <a:p>
            <a:pPr marL="742950" lvl="1" indent="-285750"/>
            <a:r>
              <a:rPr lang="es-ES" sz="1600" dirty="0"/>
              <a:t>Argentina </a:t>
            </a:r>
          </a:p>
          <a:p>
            <a:pPr marL="742950" lvl="1" indent="-285750"/>
            <a:r>
              <a:rPr lang="es-ES" sz="1600" dirty="0"/>
              <a:t>Bolivia</a:t>
            </a:r>
          </a:p>
          <a:p>
            <a:pPr marL="742950" lvl="1" indent="-285750"/>
            <a:r>
              <a:rPr lang="en-GB" sz="1600" dirty="0"/>
              <a:t>Brazil</a:t>
            </a:r>
          </a:p>
          <a:p>
            <a:pPr marL="742950" lvl="1" indent="-285750"/>
            <a:r>
              <a:rPr lang="es-ES" sz="1600" dirty="0"/>
              <a:t>Chile</a:t>
            </a:r>
          </a:p>
          <a:p>
            <a:pPr marL="742950" lvl="1" indent="-285750"/>
            <a:r>
              <a:rPr lang="es-ES" sz="1600" dirty="0"/>
              <a:t>Colombia</a:t>
            </a:r>
          </a:p>
          <a:p>
            <a:pPr marL="742950" lvl="1" indent="-285750"/>
            <a:r>
              <a:rPr lang="es-ES" sz="1600" dirty="0" err="1"/>
              <a:t>Dominican</a:t>
            </a:r>
            <a:r>
              <a:rPr lang="es-ES" sz="1600" dirty="0"/>
              <a:t> </a:t>
            </a:r>
            <a:r>
              <a:rPr lang="es-ES" sz="1600" dirty="0" err="1"/>
              <a:t>Republic</a:t>
            </a:r>
            <a:endParaRPr lang="es-ES" sz="1600" dirty="0"/>
          </a:p>
          <a:p>
            <a:pPr marL="742950" lvl="1" indent="-285750"/>
            <a:r>
              <a:rPr lang="es-ES" sz="1600" dirty="0" err="1"/>
              <a:t>Mexico</a:t>
            </a:r>
            <a:endParaRPr lang="es-ES" sz="1600" dirty="0"/>
          </a:p>
          <a:p>
            <a:pPr marL="742950" lvl="1" indent="-285750"/>
            <a:r>
              <a:rPr lang="es-ES" sz="1600" dirty="0" err="1"/>
              <a:t>Peru</a:t>
            </a:r>
            <a:endParaRPr lang="es-ES" sz="1600" dirty="0"/>
          </a:p>
          <a:p>
            <a:pPr marL="742950" lvl="1" indent="-285750"/>
            <a:r>
              <a:rPr lang="es-ES" sz="1600" dirty="0"/>
              <a:t>Venezuela</a:t>
            </a:r>
            <a:endParaRPr lang="es-ES" sz="2000" dirty="0"/>
          </a:p>
          <a:p>
            <a:endParaRPr lang="es-ES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843DB7-C015-4548-8568-AD0AED507319}"/>
              </a:ext>
            </a:extLst>
          </p:cNvPr>
          <p:cNvSpPr/>
          <p:nvPr/>
        </p:nvSpPr>
        <p:spPr>
          <a:xfrm>
            <a:off x="919816" y="2234733"/>
            <a:ext cx="3799114" cy="93957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000" dirty="0">
                <a:solidFill>
                  <a:schemeClr val="bg1"/>
                </a:solidFill>
              </a:rPr>
              <a:t>Total </a:t>
            </a:r>
            <a:r>
              <a:rPr lang="es-ES" sz="2000" dirty="0" err="1">
                <a:solidFill>
                  <a:schemeClr val="bg1"/>
                </a:solidFill>
              </a:rPr>
              <a:t>impacts</a:t>
            </a:r>
            <a:r>
              <a:rPr lang="es-ES" sz="2000" dirty="0">
                <a:solidFill>
                  <a:schemeClr val="bg1"/>
                </a:solidFill>
              </a:rPr>
              <a:t>: 1.435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000" dirty="0" err="1">
                <a:solidFill>
                  <a:schemeClr val="bg1"/>
                </a:solidFill>
              </a:rPr>
              <a:t>Reach</a:t>
            </a:r>
            <a:r>
              <a:rPr lang="es-ES" sz="2000" dirty="0">
                <a:solidFill>
                  <a:schemeClr val="bg1"/>
                </a:solidFill>
              </a:rPr>
              <a:t>: 17 </a:t>
            </a:r>
            <a:r>
              <a:rPr lang="es-ES" sz="2000" dirty="0" err="1">
                <a:solidFill>
                  <a:schemeClr val="bg1"/>
                </a:solidFill>
              </a:rPr>
              <a:t>million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people</a:t>
            </a:r>
            <a:r>
              <a:rPr lang="es-ES" sz="2000" dirty="0">
                <a:solidFill>
                  <a:schemeClr val="bg1"/>
                </a:solidFill>
              </a:rPr>
              <a:t> (↓15 %)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7ED3A-9439-47E5-B5BE-867C7B33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EDFD746-B177-4805-ADF0-B4EC8F63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C50F007-41DF-447C-8A34-3FEC845E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5D5F08-1C44-4462-976E-D104116D5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49" y="-9332"/>
            <a:ext cx="5150499" cy="68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355A3-AE7A-44D6-91E4-C3BC3C7C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GENERAL ASPECTS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78215427-FA8F-42B8-BEAC-0D2CE683E8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20890"/>
            <a:ext cx="10515600" cy="465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Political leaders from several countries claim to have used ivermectin to treat themselves against COVID-19: </a:t>
            </a:r>
            <a:r>
              <a:rPr lang="en-US" sz="1600" dirty="0">
                <a:hlinkClick r:id="rId2"/>
              </a:rPr>
              <a:t>Honduras</a:t>
            </a:r>
            <a:r>
              <a:rPr lang="en-US" sz="1600" dirty="0"/>
              <a:t>, </a:t>
            </a:r>
            <a:r>
              <a:rPr lang="en-US" sz="1600" dirty="0">
                <a:hlinkClick r:id="rId3"/>
              </a:rPr>
              <a:t>Brazil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Colombia</a:t>
            </a:r>
            <a:r>
              <a:rPr lang="en-US" sz="16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Peru</a:t>
            </a:r>
            <a:r>
              <a:rPr lang="en-US" sz="1800" dirty="0"/>
              <a:t> </a:t>
            </a:r>
            <a:r>
              <a:rPr lang="en-US" sz="1600" b="1" dirty="0"/>
              <a:t>(</a:t>
            </a:r>
            <a:r>
              <a:rPr lang="en-GB" sz="1600" b="1" dirty="0"/>
              <a:t>451 articles</a:t>
            </a:r>
            <a:r>
              <a:rPr lang="en-US" sz="1600" b="1" dirty="0"/>
              <a:t>)</a:t>
            </a:r>
            <a:endParaRPr lang="en-US" sz="1600" dirty="0">
              <a:hlinkClick r:id="rId5"/>
            </a:endParaRPr>
          </a:p>
          <a:p>
            <a:pPr>
              <a:lnSpc>
                <a:spcPct val="100000"/>
              </a:lnSpc>
            </a:pPr>
            <a:r>
              <a:rPr lang="en-US" sz="1600" dirty="0"/>
              <a:t>Controversy over drugs against COVID-19: on October 13, </a:t>
            </a:r>
            <a:r>
              <a:rPr lang="en-US" sz="1600" dirty="0">
                <a:hlinkClick r:id="rId5"/>
              </a:rPr>
              <a:t>the ministry announces withdrawal of hydroxychloroquine,  ivermectin and azithromycin from the treatment guide for hospitalized COVID patients.</a:t>
            </a:r>
            <a:r>
              <a:rPr lang="en-US" sz="1600" dirty="0"/>
              <a:t> On October 15, the ministry declares that </a:t>
            </a:r>
            <a:r>
              <a:rPr lang="en-US" sz="1600" dirty="0">
                <a:hlinkClick r:id="rId6"/>
              </a:rPr>
              <a:t>these drugs will still be used to treat ambulatory cases</a:t>
            </a:r>
            <a:r>
              <a:rPr lang="en-US" sz="16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Prior to that, on October 12, the director of </a:t>
            </a:r>
            <a:r>
              <a:rPr lang="en-US" sz="1600" dirty="0" err="1"/>
              <a:t>Essalud's</a:t>
            </a:r>
            <a:r>
              <a:rPr lang="en-US" sz="1600" dirty="0"/>
              <a:t> Institute for the Evaluation of Technology in Health and Research, Patricia Pimentel, </a:t>
            </a:r>
            <a:r>
              <a:rPr lang="en-US" sz="1600" dirty="0">
                <a:hlinkClick r:id="rId7"/>
              </a:rPr>
              <a:t>lost her management position after publishing a study on the effectiveness of hydroxychloroquine, azithromycin and ivermectin</a:t>
            </a:r>
            <a:r>
              <a:rPr lang="en-US" sz="1600" dirty="0"/>
              <a:t> in the treatment of patients with COVID-19.</a:t>
            </a:r>
            <a:endParaRPr lang="es-E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s-ES" sz="2000" b="1" dirty="0"/>
              <a:t>Argentina </a:t>
            </a:r>
            <a:r>
              <a:rPr lang="es-ES" sz="1600" b="1" dirty="0"/>
              <a:t>(468 </a:t>
            </a:r>
            <a:r>
              <a:rPr lang="es-ES" sz="1600" b="1" dirty="0" err="1"/>
              <a:t>articles</a:t>
            </a:r>
            <a:r>
              <a:rPr lang="es-ES" sz="1600" b="1" dirty="0"/>
              <a:t>)</a:t>
            </a:r>
            <a:endParaRPr lang="en-US" sz="1600" b="1" dirty="0"/>
          </a:p>
          <a:p>
            <a:r>
              <a:rPr lang="en-US" sz="1600" dirty="0"/>
              <a:t>The </a:t>
            </a:r>
            <a:r>
              <a:rPr lang="en-US" sz="1600" dirty="0">
                <a:hlinkClick r:id="rId8"/>
              </a:rPr>
              <a:t>press is still </a:t>
            </a:r>
            <a:r>
              <a:rPr lang="en-US" sz="1600" dirty="0"/>
              <a:t>echoing </a:t>
            </a:r>
            <a:r>
              <a:rPr lang="en-US" sz="1600" dirty="0">
                <a:hlinkClick r:id="rId9"/>
              </a:rPr>
              <a:t>the favorable results in the study of the ivermectin </a:t>
            </a:r>
            <a:r>
              <a:rPr lang="en-US" sz="1600" dirty="0"/>
              <a:t>against COVID-19.</a:t>
            </a:r>
          </a:p>
          <a:p>
            <a:r>
              <a:rPr lang="en-US" sz="1600" dirty="0"/>
              <a:t>Argentina is administering ivermectin to urgent cases of COVID-19 in hospitals, according to </a:t>
            </a:r>
            <a:r>
              <a:rPr lang="en-US" sz="1600" dirty="0">
                <a:hlinkClick r:id="rId10"/>
              </a:rPr>
              <a:t>declarations from the Science Minister</a:t>
            </a:r>
            <a:r>
              <a:rPr lang="en-US" sz="1600" dirty="0"/>
              <a:t>.</a:t>
            </a:r>
          </a:p>
          <a:p>
            <a:r>
              <a:rPr lang="en-US" sz="1600" dirty="0"/>
              <a:t>San Salvador De Jujuy, Argentina, is experiencing a decline in COVID-19 cases. The coordinator of the Emergency Operational Committee </a:t>
            </a:r>
            <a:r>
              <a:rPr lang="en-US" sz="1600" dirty="0">
                <a:hlinkClick r:id="rId11"/>
              </a:rPr>
              <a:t>relates this decrease to the use of drugs such as ivermectin.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br>
              <a:rPr lang="es-ES" sz="1600" dirty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5090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355A3-AE7A-44D6-91E4-C3BC3C7C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GENERAL ASPECTS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78215427-FA8F-42B8-BEAC-0D2CE683E8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20890"/>
            <a:ext cx="10515600" cy="465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/>
              <a:t>Brazil </a:t>
            </a:r>
            <a:r>
              <a:rPr lang="en-GB" sz="1600" b="1" dirty="0"/>
              <a:t>(451 articles)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err="1">
                <a:hlinkClick r:id="rId2"/>
              </a:rPr>
              <a:t>Bolsonaro</a:t>
            </a:r>
            <a:r>
              <a:rPr lang="en-GB" sz="1600" dirty="0">
                <a:hlinkClick r:id="rId2"/>
              </a:rPr>
              <a:t> is taking ivermectin </a:t>
            </a:r>
            <a:r>
              <a:rPr lang="en-GB" sz="1600" dirty="0"/>
              <a:t>to treat himself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Brazil keeps </a:t>
            </a:r>
            <a:r>
              <a:rPr lang="en-GB" sz="1600" dirty="0">
                <a:hlinkClick r:id="rId3"/>
              </a:rPr>
              <a:t>treating penitentiary inmates with ivermectin</a:t>
            </a:r>
            <a:r>
              <a:rPr lang="en-GB" sz="16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Some Brazilian regions -</a:t>
            </a:r>
            <a:r>
              <a:rPr lang="en-GB" sz="1600" dirty="0">
                <a:hlinkClick r:id="rId4"/>
              </a:rPr>
              <a:t>such as Natal- </a:t>
            </a:r>
            <a:r>
              <a:rPr lang="en-GB" sz="1600" dirty="0"/>
              <a:t>are giving ivermectin to their population, both as a </a:t>
            </a:r>
            <a:r>
              <a:rPr lang="en-GB" sz="1600" dirty="0">
                <a:hlinkClick r:id="rId5"/>
              </a:rPr>
              <a:t>treatment</a:t>
            </a:r>
            <a:r>
              <a:rPr lang="en-GB" sz="1600" dirty="0"/>
              <a:t> and prevention.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hlinkClick r:id="rId6"/>
              </a:rPr>
              <a:t>Candidate for Salvador City Hall declares to be using ivermectin as a prophylactic measure</a:t>
            </a:r>
            <a:r>
              <a:rPr lang="en-US" sz="1600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i="1" dirty="0"/>
              <a:t>Important to note: most of the Brazilian media keep highlighting that ivermectin efficiency against COVID-19 has not been proved.</a:t>
            </a:r>
            <a:endParaRPr lang="es-E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Venezuela </a:t>
            </a:r>
            <a:r>
              <a:rPr lang="en-US" sz="1600" b="1" dirty="0"/>
              <a:t>(10 articles)</a:t>
            </a:r>
          </a:p>
          <a:p>
            <a:r>
              <a:rPr lang="en-US" sz="1600" dirty="0"/>
              <a:t>The increase in the price of certain drugs in pharmacies has been uncovered. </a:t>
            </a:r>
            <a:r>
              <a:rPr lang="en-US" sz="1600" dirty="0">
                <a:hlinkClick r:id="rId7"/>
              </a:rPr>
              <a:t>Ivermectin is one of them</a:t>
            </a:r>
            <a:r>
              <a:rPr lang="en-US" sz="1600" dirty="0"/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/>
              <a:t>Bolivia </a:t>
            </a:r>
            <a:r>
              <a:rPr lang="en-US" sz="1600" b="1" dirty="0">
                <a:solidFill>
                  <a:prstClr val="black"/>
                </a:solidFill>
              </a:rPr>
              <a:t>(8 articles)</a:t>
            </a:r>
            <a:endParaRPr lang="en-US" sz="2000" b="1" dirty="0"/>
          </a:p>
          <a:p>
            <a:r>
              <a:rPr lang="en-US" sz="1600" dirty="0"/>
              <a:t>Bolivia is also administering ivermectin as a treatment, </a:t>
            </a:r>
            <a:r>
              <a:rPr lang="en-US" sz="1600" dirty="0">
                <a:hlinkClick r:id="rId8"/>
              </a:rPr>
              <a:t>according to Félix Drexler</a:t>
            </a:r>
            <a:r>
              <a:rPr lang="en-US" sz="1600" dirty="0"/>
              <a:t>, chief scientist of the group of experts for rapid intervention in health in Germany and who is currently in Bolivia providing advice and training for the fight against Covid-19.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br>
              <a:rPr lang="es-ES" sz="1600" dirty="0"/>
            </a:b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7190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NEWS ON SUPPLIER CHAINS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F46F0-3CF3-43EE-80FF-86616ACF9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 err="1"/>
              <a:t>Peru</a:t>
            </a:r>
            <a:endParaRPr lang="es-ES" sz="2200" b="1" dirty="0"/>
          </a:p>
          <a:p>
            <a:r>
              <a:rPr lang="en-US" sz="1600" dirty="0">
                <a:hlinkClick r:id="rId2"/>
              </a:rPr>
              <a:t>Lima funds the production of 30,000 bottles of ivermectin</a:t>
            </a:r>
            <a:r>
              <a:rPr lang="en-US" sz="1600" dirty="0"/>
              <a:t>.</a:t>
            </a:r>
          </a:p>
          <a:p>
            <a:r>
              <a:rPr lang="en-US" sz="1600" dirty="0"/>
              <a:t>Health Network of </a:t>
            </a:r>
            <a:r>
              <a:rPr lang="en-US" sz="1600" dirty="0" err="1"/>
              <a:t>Oxapampa</a:t>
            </a:r>
            <a:r>
              <a:rPr lang="en-US" sz="1600" dirty="0"/>
              <a:t> produced </a:t>
            </a:r>
            <a:r>
              <a:rPr lang="en-US" sz="1600" dirty="0">
                <a:hlinkClick r:id="rId3" action="ppaction://hlinkfile"/>
              </a:rPr>
              <a:t>4,500 doses of ivermectin to distribute for free among the population.</a:t>
            </a:r>
            <a:endParaRPr lang="es-ES" sz="2200" b="1" dirty="0"/>
          </a:p>
          <a:p>
            <a:pPr marL="0" indent="0">
              <a:buNone/>
            </a:pPr>
            <a:r>
              <a:rPr lang="es-ES" sz="2200" b="1" dirty="0"/>
              <a:t>Argentina</a:t>
            </a:r>
          </a:p>
          <a:p>
            <a:r>
              <a:rPr lang="en-US" sz="1600" dirty="0"/>
              <a:t>A private lab (name is not mentioned) made a </a:t>
            </a:r>
            <a:r>
              <a:rPr lang="en-US" sz="1600" dirty="0">
                <a:hlinkClick r:id="rId4"/>
              </a:rPr>
              <a:t>donation of ivermectin for the health workers in a hospital</a:t>
            </a:r>
            <a:r>
              <a:rPr lang="en-US" sz="1600" dirty="0"/>
              <a:t>. Its use was voluntary.</a:t>
            </a:r>
          </a:p>
          <a:p>
            <a:pPr marL="0" indent="0">
              <a:buNone/>
            </a:pPr>
            <a:r>
              <a:rPr lang="es-ES" sz="2200" b="1" dirty="0" err="1"/>
              <a:t>Brazil</a:t>
            </a:r>
            <a:endParaRPr lang="es-ES" sz="2200" b="1" dirty="0"/>
          </a:p>
          <a:p>
            <a:r>
              <a:rPr lang="en-US" sz="1600" dirty="0"/>
              <a:t>Frauds in relation to the purchase of ivermectin by the Ministry of Health: </a:t>
            </a:r>
            <a:r>
              <a:rPr lang="en-US" sz="1600" dirty="0">
                <a:hlinkClick r:id="rId5"/>
              </a:rPr>
              <a:t>the city of Cuiabá bought without bidding 28,000 lengths of ivermectin</a:t>
            </a:r>
            <a:r>
              <a:rPr lang="en-US" sz="1600" dirty="0"/>
              <a:t>, claiming urgency in the material. However, it still had stock.</a:t>
            </a:r>
          </a:p>
          <a:p>
            <a:r>
              <a:rPr lang="en-US" sz="1600" dirty="0" err="1">
                <a:hlinkClick r:id="rId6"/>
              </a:rPr>
              <a:t>Plamecor</a:t>
            </a:r>
            <a:r>
              <a:rPr lang="en-US" sz="1600" dirty="0">
                <a:hlinkClick r:id="rId6"/>
              </a:rPr>
              <a:t> is producing ivermectin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2200" b="1" dirty="0"/>
              <a:t>Venezuela</a:t>
            </a:r>
          </a:p>
          <a:p>
            <a:r>
              <a:rPr lang="en-US" sz="1600" dirty="0" err="1">
                <a:hlinkClick r:id="rId7"/>
              </a:rPr>
              <a:t>Calox</a:t>
            </a:r>
            <a:r>
              <a:rPr lang="en-US" sz="1600" dirty="0">
                <a:hlinkClick r:id="rId7"/>
              </a:rPr>
              <a:t> International is producing ivermectin</a:t>
            </a:r>
            <a:r>
              <a:rPr lang="en-US" sz="1600" dirty="0"/>
              <a:t>, which is considered a drug against COVID-19.</a:t>
            </a: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70D97498-C1CE-4FC6-AEBA-03D446567DA0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11171854" cy="4949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s-E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7ED3A-9439-47E5-B5BE-867C7B33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EDFD746-B177-4805-ADF0-B4EC8F63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C50F007-41DF-447C-8A34-3FEC845E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4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725462F-5D3A-46C6-8F6F-06D36023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  <a:latin typeface="Calibri" panose="020F0502020204030204"/>
              </a:rPr>
              <a:t>LIST OF COUNTRIES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0E6037-1CFE-4517-84E6-6D19E164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b="1" dirty="0" err="1">
                <a:solidFill>
                  <a:prstClr val="black"/>
                </a:solidFill>
              </a:rPr>
              <a:t>Peru</a:t>
            </a:r>
            <a:endParaRPr lang="es-ES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100" dirty="0">
                <a:solidFill>
                  <a:prstClr val="black"/>
                </a:solidFill>
              </a:rPr>
              <a:t>Despite declaring that the use of ivermectin in </a:t>
            </a:r>
            <a:r>
              <a:rPr lang="en-US" sz="2100" b="1" dirty="0">
                <a:solidFill>
                  <a:prstClr val="black"/>
                </a:solidFill>
              </a:rPr>
              <a:t>hospitalized cases </a:t>
            </a:r>
            <a:r>
              <a:rPr lang="en-US" sz="2100" dirty="0">
                <a:solidFill>
                  <a:prstClr val="black"/>
                </a:solidFill>
              </a:rPr>
              <a:t>would be stopped, some localities, </a:t>
            </a:r>
            <a:r>
              <a:rPr lang="en-US" sz="21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such as Arequipa, will continue using it</a:t>
            </a:r>
            <a:r>
              <a:rPr lang="en-US" sz="2100" dirty="0">
                <a:solidFill>
                  <a:prstClr val="black"/>
                </a:solidFill>
              </a:rPr>
              <a:t>.</a:t>
            </a:r>
            <a:endParaRPr lang="es-ES" sz="21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" b="1" dirty="0" err="1"/>
              <a:t>Brazil</a:t>
            </a:r>
            <a:endParaRPr lang="es-ES" b="1" dirty="0"/>
          </a:p>
          <a:p>
            <a:pPr marL="0" indent="0">
              <a:buNone/>
            </a:pPr>
            <a:r>
              <a:rPr lang="es-ES" sz="2100" dirty="0" err="1"/>
              <a:t>Ivermectin</a:t>
            </a:r>
            <a:r>
              <a:rPr lang="es-ES" sz="2100" dirty="0"/>
              <a:t> </a:t>
            </a:r>
            <a:r>
              <a:rPr lang="es-ES" sz="2100" dirty="0" err="1"/>
              <a:t>is</a:t>
            </a:r>
            <a:r>
              <a:rPr lang="es-ES" sz="2100" dirty="0"/>
              <a:t> </a:t>
            </a:r>
            <a:r>
              <a:rPr lang="es-ES" sz="2100" dirty="0" err="1"/>
              <a:t>being</a:t>
            </a:r>
            <a:r>
              <a:rPr lang="es-ES" sz="2100" dirty="0"/>
              <a:t> </a:t>
            </a:r>
            <a:r>
              <a:rPr lang="es-ES" sz="2100" dirty="0" err="1"/>
              <a:t>used</a:t>
            </a:r>
            <a:r>
              <a:rPr lang="es-ES" sz="2100" dirty="0"/>
              <a:t> in </a:t>
            </a:r>
            <a:r>
              <a:rPr lang="es-ES" sz="2100" dirty="0" err="1"/>
              <a:t>different</a:t>
            </a:r>
            <a:r>
              <a:rPr lang="es-ES" sz="2100" dirty="0"/>
              <a:t> </a:t>
            </a:r>
            <a:r>
              <a:rPr lang="es-ES" sz="2100" dirty="0" err="1"/>
              <a:t>regions</a:t>
            </a:r>
            <a:r>
              <a:rPr lang="es-ES" sz="2100" dirty="0"/>
              <a:t> </a:t>
            </a:r>
            <a:r>
              <a:rPr lang="es-ES" sz="2100" dirty="0" err="1"/>
              <a:t>of</a:t>
            </a:r>
            <a:r>
              <a:rPr lang="es-ES" sz="2100" dirty="0"/>
              <a:t> </a:t>
            </a:r>
            <a:r>
              <a:rPr lang="es-ES" sz="2100" dirty="0" err="1"/>
              <a:t>the</a:t>
            </a:r>
            <a:r>
              <a:rPr lang="es-ES" sz="2100" dirty="0"/>
              <a:t> country: </a:t>
            </a:r>
            <a:r>
              <a:rPr lang="es-ES" sz="2100" dirty="0">
                <a:hlinkClick r:id="rId3"/>
              </a:rPr>
              <a:t>Cáceres</a:t>
            </a:r>
            <a:r>
              <a:rPr lang="es-ES" sz="2100" dirty="0"/>
              <a:t>, </a:t>
            </a:r>
            <a:r>
              <a:rPr lang="es-ES" sz="2100" dirty="0">
                <a:hlinkClick r:id="rId4"/>
              </a:rPr>
              <a:t>Natal</a:t>
            </a:r>
            <a:r>
              <a:rPr lang="es-ES" sz="2100" dirty="0"/>
              <a:t>, </a:t>
            </a:r>
            <a:r>
              <a:rPr lang="es-ES" sz="2100" dirty="0" err="1">
                <a:hlinkClick r:id="rId5"/>
              </a:rPr>
              <a:t>Palmeiras</a:t>
            </a:r>
            <a:r>
              <a:rPr lang="es-ES" sz="2100" dirty="0">
                <a:hlinkClick r:id="rId5"/>
              </a:rPr>
              <a:t> de Goiás</a:t>
            </a:r>
            <a:r>
              <a:rPr lang="es-ES" sz="2100" dirty="0"/>
              <a:t>.</a:t>
            </a:r>
          </a:p>
          <a:p>
            <a:pPr marL="0" indent="0">
              <a:buNone/>
            </a:pPr>
            <a:r>
              <a:rPr lang="es-ES" b="1" dirty="0"/>
              <a:t>Argentina</a:t>
            </a:r>
          </a:p>
          <a:p>
            <a:pPr marL="0" indent="0">
              <a:buNone/>
            </a:pPr>
            <a:r>
              <a:rPr lang="es-ES" sz="2100" dirty="0" err="1"/>
              <a:t>The</a:t>
            </a:r>
            <a:r>
              <a:rPr lang="es-ES" sz="2100" dirty="0"/>
              <a:t> </a:t>
            </a:r>
            <a:r>
              <a:rPr lang="es-ES" sz="2100" dirty="0" err="1"/>
              <a:t>results</a:t>
            </a:r>
            <a:r>
              <a:rPr lang="es-ES" sz="2100" dirty="0"/>
              <a:t> </a:t>
            </a:r>
            <a:r>
              <a:rPr lang="es-ES" sz="2100" dirty="0" err="1"/>
              <a:t>of</a:t>
            </a:r>
            <a:r>
              <a:rPr lang="es-ES" sz="2100" dirty="0"/>
              <a:t> a </a:t>
            </a:r>
            <a:r>
              <a:rPr lang="es-ES" sz="2100" dirty="0" err="1"/>
              <a:t>study</a:t>
            </a:r>
            <a:r>
              <a:rPr lang="es-ES" sz="2100" dirty="0"/>
              <a:t> </a:t>
            </a:r>
            <a:r>
              <a:rPr lang="es-ES" sz="2100" dirty="0" err="1"/>
              <a:t>over</a:t>
            </a:r>
            <a:r>
              <a:rPr lang="es-ES" sz="2100" dirty="0"/>
              <a:t> 45 </a:t>
            </a:r>
            <a:r>
              <a:rPr lang="es-ES" sz="2100" dirty="0" err="1"/>
              <a:t>patients</a:t>
            </a:r>
            <a:r>
              <a:rPr lang="es-ES" sz="2100" dirty="0"/>
              <a:t> are </a:t>
            </a:r>
            <a:r>
              <a:rPr lang="es-ES" sz="2100" dirty="0" err="1">
                <a:hlinkClick r:id="rId6"/>
              </a:rPr>
              <a:t>encouraging</a:t>
            </a:r>
            <a:r>
              <a:rPr lang="es-ES" sz="2100" dirty="0">
                <a:hlinkClick r:id="rId6"/>
              </a:rPr>
              <a:t> </a:t>
            </a:r>
            <a:r>
              <a:rPr lang="es-ES" sz="2100" dirty="0" err="1">
                <a:hlinkClick r:id="rId6"/>
              </a:rPr>
              <a:t>the</a:t>
            </a:r>
            <a:r>
              <a:rPr lang="es-ES" sz="2100" dirty="0">
                <a:hlinkClick r:id="rId6"/>
              </a:rPr>
              <a:t> </a:t>
            </a:r>
            <a:r>
              <a:rPr lang="es-ES" sz="2100" dirty="0" err="1">
                <a:hlinkClick r:id="rId6"/>
              </a:rPr>
              <a:t>implementation</a:t>
            </a:r>
            <a:r>
              <a:rPr lang="es-ES" sz="2100" dirty="0">
                <a:hlinkClick r:id="rId6"/>
              </a:rPr>
              <a:t> </a:t>
            </a:r>
            <a:r>
              <a:rPr lang="es-ES" sz="2100" dirty="0" err="1">
                <a:hlinkClick r:id="rId6"/>
              </a:rPr>
              <a:t>of</a:t>
            </a:r>
            <a:r>
              <a:rPr lang="es-ES" sz="2100" dirty="0">
                <a:hlinkClick r:id="rId6"/>
              </a:rPr>
              <a:t> </a:t>
            </a:r>
            <a:r>
              <a:rPr lang="es-ES" sz="2100" dirty="0" err="1">
                <a:hlinkClick r:id="rId6"/>
              </a:rPr>
              <a:t>ivermectin</a:t>
            </a:r>
            <a:r>
              <a:rPr lang="es-ES" sz="2100" dirty="0">
                <a:hlinkClick r:id="rId6"/>
              </a:rPr>
              <a:t> as a </a:t>
            </a:r>
            <a:r>
              <a:rPr lang="es-ES" sz="2100" dirty="0" err="1">
                <a:hlinkClick r:id="rId6"/>
              </a:rPr>
              <a:t>treatment</a:t>
            </a:r>
            <a:r>
              <a:rPr lang="es-ES" sz="2100" dirty="0">
                <a:hlinkClick r:id="rId6"/>
              </a:rPr>
              <a:t> </a:t>
            </a:r>
            <a:r>
              <a:rPr lang="es-ES" sz="2100" dirty="0" err="1">
                <a:hlinkClick r:id="rId6"/>
              </a:rPr>
              <a:t>against</a:t>
            </a:r>
            <a:r>
              <a:rPr lang="es-ES" sz="2100" dirty="0">
                <a:hlinkClick r:id="rId6"/>
              </a:rPr>
              <a:t> COVID-19</a:t>
            </a:r>
            <a:r>
              <a:rPr lang="es-ES" sz="2100" dirty="0"/>
              <a:t>. </a:t>
            </a:r>
            <a:r>
              <a:rPr lang="es-ES" sz="2100" dirty="0" err="1"/>
              <a:t>Even</a:t>
            </a:r>
            <a:r>
              <a:rPr lang="es-ES" sz="2100" dirty="0"/>
              <a:t> </a:t>
            </a:r>
            <a:r>
              <a:rPr lang="es-ES" sz="2100" dirty="0" err="1"/>
              <a:t>though</a:t>
            </a:r>
            <a:r>
              <a:rPr lang="es-ES" sz="2100" dirty="0"/>
              <a:t>, t</a:t>
            </a:r>
            <a:r>
              <a:rPr lang="en-US" sz="2100" dirty="0"/>
              <a:t>he </a:t>
            </a:r>
            <a:r>
              <a:rPr lang="en-US" sz="2100" dirty="0">
                <a:hlinkClick r:id="rId7"/>
              </a:rPr>
              <a:t>Argentine Society of Infectious Diseases (SADI) warns that ivermectin is an "experimental treatment" </a:t>
            </a:r>
            <a:r>
              <a:rPr lang="en-US" sz="2100" dirty="0"/>
              <a:t>and recommends that its use is not encouraged outside of clinical trials by the authorities.</a:t>
            </a:r>
            <a:endParaRPr lang="es-ES" sz="2100" dirty="0"/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70D97498-C1CE-4FC6-AEBA-03D446567DA0}"/>
              </a:ext>
            </a:extLst>
          </p:cNvPr>
          <p:cNvSpPr txBox="1">
            <a:spLocks/>
          </p:cNvSpPr>
          <p:nvPr/>
        </p:nvSpPr>
        <p:spPr>
          <a:xfrm>
            <a:off x="838201" y="1536146"/>
            <a:ext cx="11171854" cy="5239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endParaRPr lang="es-ES" sz="1400" dirty="0"/>
          </a:p>
          <a:p>
            <a:pPr marL="0" indent="0">
              <a:lnSpc>
                <a:spcPct val="100000"/>
              </a:lnSpc>
              <a:buNone/>
            </a:pPr>
            <a:br>
              <a:rPr lang="es-ES" sz="1400" dirty="0"/>
            </a:br>
            <a:endParaRPr lang="es-E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67ED3A-9439-47E5-B5BE-867C7B33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EDFD746-B177-4805-ADF0-B4EC8F63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C50F007-41DF-447C-8A34-3FEC845E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343434"/>
                </a:solidFill>
                <a:effectLst/>
                <a:latin typeface="Roboto"/>
              </a:rPr>
            </a:b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1986AC81-35ED-4575-81D0-AA76110E75EB}"/>
              </a:ext>
            </a:extLst>
          </p:cNvPr>
          <p:cNvSpPr txBox="1">
            <a:spLocks/>
          </p:cNvSpPr>
          <p:nvPr/>
        </p:nvSpPr>
        <p:spPr>
          <a:xfrm>
            <a:off x="838200" y="840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>
                <a:latin typeface="Calibri" panose="020F0502020204030204"/>
              </a:rPr>
              <a:t>where</a:t>
            </a:r>
            <a:r>
              <a:rPr lang="es-ES" sz="3600" dirty="0">
                <a:latin typeface="Calibri" panose="020F0502020204030204"/>
              </a:rPr>
              <a:t> </a:t>
            </a:r>
            <a:r>
              <a:rPr lang="es-ES" sz="3600" dirty="0" err="1">
                <a:latin typeface="Calibri" panose="020F0502020204030204"/>
              </a:rPr>
              <a:t>ivermectin</a:t>
            </a:r>
            <a:r>
              <a:rPr lang="es-ES" sz="3600" dirty="0">
                <a:latin typeface="Calibri" panose="020F0502020204030204"/>
              </a:rPr>
              <a:t> </a:t>
            </a:r>
            <a:r>
              <a:rPr lang="es-ES" sz="3600" dirty="0" err="1">
                <a:latin typeface="Calibri" panose="020F0502020204030204"/>
              </a:rPr>
              <a:t>is</a:t>
            </a:r>
            <a:r>
              <a:rPr lang="es-ES" sz="3600" dirty="0">
                <a:latin typeface="Calibri" panose="020F0502020204030204"/>
              </a:rPr>
              <a:t> </a:t>
            </a:r>
            <a:r>
              <a:rPr lang="es-ES" sz="3600" dirty="0" err="1">
                <a:latin typeface="Calibri" panose="020F0502020204030204"/>
              </a:rPr>
              <a:t>being</a:t>
            </a:r>
            <a:r>
              <a:rPr lang="es-ES" sz="3600" dirty="0">
                <a:latin typeface="Calibri" panose="020F0502020204030204"/>
              </a:rPr>
              <a:t> </a:t>
            </a:r>
            <a:r>
              <a:rPr lang="es-ES" sz="3600" dirty="0" err="1">
                <a:latin typeface="Calibri" panose="020F0502020204030204"/>
              </a:rPr>
              <a:t>distributed</a:t>
            </a:r>
            <a:r>
              <a:rPr lang="es-ES" sz="3600" dirty="0">
                <a:latin typeface="Calibri" panose="020F0502020204030204"/>
              </a:rPr>
              <a:t> </a:t>
            </a:r>
            <a:r>
              <a:rPr lang="es-ES" sz="3600" dirty="0" err="1">
                <a:latin typeface="Calibri" panose="020F0502020204030204"/>
              </a:rPr>
              <a:t>massively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02934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>
            <a:extLst>
              <a:ext uri="{FF2B5EF4-FFF2-40B4-BE49-F238E27FC236}">
                <a16:creationId xmlns:a16="http://schemas.microsoft.com/office/drawing/2014/main" id="{B2ACC3E0-525F-4F02-82FC-F910406E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245" y="2046514"/>
            <a:ext cx="4809898" cy="1600200"/>
          </a:xfrm>
        </p:spPr>
        <p:txBody>
          <a:bodyPr>
            <a:noAutofit/>
          </a:bodyPr>
          <a:lstStyle/>
          <a:p>
            <a:r>
              <a:rPr lang="es-ES" sz="2700" dirty="0" err="1"/>
              <a:t>For</a:t>
            </a:r>
            <a:r>
              <a:rPr lang="es-ES" sz="2700" dirty="0"/>
              <a:t> more </a:t>
            </a:r>
            <a:r>
              <a:rPr lang="es-ES" sz="2700" dirty="0" err="1"/>
              <a:t>information</a:t>
            </a:r>
            <a:r>
              <a:rPr lang="es-ES" sz="2700" dirty="0"/>
              <a:t>:</a:t>
            </a:r>
            <a:br>
              <a:rPr lang="es-ES" sz="2700" dirty="0"/>
            </a:br>
            <a:br>
              <a:rPr lang="es-ES" sz="2700" dirty="0"/>
            </a:br>
            <a:r>
              <a:rPr lang="es-ES" sz="2700" b="1" dirty="0">
                <a:solidFill>
                  <a:srgbClr val="C00000"/>
                </a:solidFill>
              </a:rPr>
              <a:t>carolina.pozo@isglobal.org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7974BD6-0E7C-4548-8557-21886BE65E3F}"/>
              </a:ext>
            </a:extLst>
          </p:cNvPr>
          <p:cNvSpPr/>
          <p:nvPr/>
        </p:nvSpPr>
        <p:spPr>
          <a:xfrm>
            <a:off x="-74645" y="-74645"/>
            <a:ext cx="6410131" cy="70819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955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15603</TotalTime>
  <Words>664</Words>
  <Application>Microsoft Office PowerPoint</Application>
  <PresentationFormat>Panorámica</PresentationFormat>
  <Paragraphs>73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Tema de Office</vt:lpstr>
      <vt:lpstr>IVERMECTIN:  Situation in LATAM 3 – 15 October</vt:lpstr>
      <vt:lpstr>IVERMECTIN ONLINE  MEDIA IMPACTS 3 to 15 October</vt:lpstr>
      <vt:lpstr>GENERAL ASPECTS</vt:lpstr>
      <vt:lpstr>GENERAL ASPECTS</vt:lpstr>
      <vt:lpstr>NEWS ON SUPPLIER CHAINS</vt:lpstr>
      <vt:lpstr>LIST OF COUNTRIES</vt:lpstr>
      <vt:lpstr>For more information:  carolina.pozo@isglobal.org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IVERMECTIN  IN LATAM</dc:title>
  <dc:creator>CAROLINA POZO</dc:creator>
  <cp:lastModifiedBy>CAROLINA POZO</cp:lastModifiedBy>
  <cp:revision>232</cp:revision>
  <dcterms:created xsi:type="dcterms:W3CDTF">2020-07-06T09:54:49Z</dcterms:created>
  <dcterms:modified xsi:type="dcterms:W3CDTF">2020-10-21T07:58:01Z</dcterms:modified>
</cp:coreProperties>
</file>