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5" r:id="rId4"/>
    <p:sldId id="262" r:id="rId5"/>
    <p:sldId id="264" r:id="rId6"/>
    <p:sldId id="263" r:id="rId7"/>
    <p:sldId id="261" r:id="rId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INA POZO" initials="CP" lastIdx="1" clrIdx="0">
    <p:extLst>
      <p:ext uri="{19B8F6BF-5375-455C-9EA6-DF929625EA0E}">
        <p15:presenceInfo xmlns:p15="http://schemas.microsoft.com/office/powerpoint/2012/main" userId="S-1-5-21-3796330410-2714697548-3669533216-100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82" d="100"/>
          <a:sy n="82" d="100"/>
        </p:scale>
        <p:origin x="72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2CDE8F-AC85-43F7-A5E0-3EA5C9CDEDA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DE1FCFB6-1F73-464D-B852-8907B2337E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FBD169B-EBDC-404A-A133-006836E77104}"/>
              </a:ext>
            </a:extLst>
          </p:cNvPr>
          <p:cNvSpPr>
            <a:spLocks noGrp="1"/>
          </p:cNvSpPr>
          <p:nvPr>
            <p:ph type="dt" sz="half" idx="10"/>
          </p:nvPr>
        </p:nvSpPr>
        <p:spPr/>
        <p:txBody>
          <a:bodyPr/>
          <a:lstStyle/>
          <a:p>
            <a:fld id="{9EAFA341-E167-4DF0-9CAE-2628882A5D4E}" type="datetimeFigureOut">
              <a:rPr lang="es-ES" smtClean="0"/>
              <a:t>02/10/2020</a:t>
            </a:fld>
            <a:endParaRPr lang="es-ES"/>
          </a:p>
        </p:txBody>
      </p:sp>
      <p:sp>
        <p:nvSpPr>
          <p:cNvPr id="5" name="Marcador de pie de página 4">
            <a:extLst>
              <a:ext uri="{FF2B5EF4-FFF2-40B4-BE49-F238E27FC236}">
                <a16:creationId xmlns:a16="http://schemas.microsoft.com/office/drawing/2014/main" id="{F5A662AC-AF36-494F-A253-A702A09E505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1BE1385-AEB2-452C-85A4-FDB17EEDCB9F}"/>
              </a:ext>
            </a:extLst>
          </p:cNvPr>
          <p:cNvSpPr>
            <a:spLocks noGrp="1"/>
          </p:cNvSpPr>
          <p:nvPr>
            <p:ph type="sldNum" sz="quarter" idx="12"/>
          </p:nvPr>
        </p:nvSpPr>
        <p:spPr/>
        <p:txBody>
          <a:bodyPr/>
          <a:lstStyle/>
          <a:p>
            <a:fld id="{7A774D87-D129-4959-83EF-83E0E3D9D978}" type="slidenum">
              <a:rPr lang="es-ES" smtClean="0"/>
              <a:t>‹Nº›</a:t>
            </a:fld>
            <a:endParaRPr lang="es-ES"/>
          </a:p>
        </p:txBody>
      </p:sp>
    </p:spTree>
    <p:extLst>
      <p:ext uri="{BB962C8B-B14F-4D97-AF65-F5344CB8AC3E}">
        <p14:creationId xmlns:p14="http://schemas.microsoft.com/office/powerpoint/2010/main" val="3472011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2D5490-8293-4F21-A198-10287B89A14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EBF3381-8FF0-45EE-945A-D5A92F179961}"/>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927BC86-3DC9-4254-B669-C9A303D6ACD0}"/>
              </a:ext>
            </a:extLst>
          </p:cNvPr>
          <p:cNvSpPr>
            <a:spLocks noGrp="1"/>
          </p:cNvSpPr>
          <p:nvPr>
            <p:ph type="dt" sz="half" idx="10"/>
          </p:nvPr>
        </p:nvSpPr>
        <p:spPr/>
        <p:txBody>
          <a:bodyPr/>
          <a:lstStyle/>
          <a:p>
            <a:fld id="{9EAFA341-E167-4DF0-9CAE-2628882A5D4E}" type="datetimeFigureOut">
              <a:rPr lang="es-ES" smtClean="0"/>
              <a:t>02/10/2020</a:t>
            </a:fld>
            <a:endParaRPr lang="es-ES"/>
          </a:p>
        </p:txBody>
      </p:sp>
      <p:sp>
        <p:nvSpPr>
          <p:cNvPr id="5" name="Marcador de pie de página 4">
            <a:extLst>
              <a:ext uri="{FF2B5EF4-FFF2-40B4-BE49-F238E27FC236}">
                <a16:creationId xmlns:a16="http://schemas.microsoft.com/office/drawing/2014/main" id="{3E5A586F-DC03-47ED-9CE1-E3F0DB6B104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357CF1-99A5-4A2D-8293-0AA016667164}"/>
              </a:ext>
            </a:extLst>
          </p:cNvPr>
          <p:cNvSpPr>
            <a:spLocks noGrp="1"/>
          </p:cNvSpPr>
          <p:nvPr>
            <p:ph type="sldNum" sz="quarter" idx="12"/>
          </p:nvPr>
        </p:nvSpPr>
        <p:spPr/>
        <p:txBody>
          <a:bodyPr/>
          <a:lstStyle/>
          <a:p>
            <a:fld id="{7A774D87-D129-4959-83EF-83E0E3D9D978}" type="slidenum">
              <a:rPr lang="es-ES" smtClean="0"/>
              <a:t>‹Nº›</a:t>
            </a:fld>
            <a:endParaRPr lang="es-ES"/>
          </a:p>
        </p:txBody>
      </p:sp>
    </p:spTree>
    <p:extLst>
      <p:ext uri="{BB962C8B-B14F-4D97-AF65-F5344CB8AC3E}">
        <p14:creationId xmlns:p14="http://schemas.microsoft.com/office/powerpoint/2010/main" val="210026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37F13CA-02FD-410C-8BEF-730853DAAC5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3DBD8EB-5057-4F74-A28F-CA631A2F0173}"/>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EA29610-C227-4C19-BA65-6927992CBF0B}"/>
              </a:ext>
            </a:extLst>
          </p:cNvPr>
          <p:cNvSpPr>
            <a:spLocks noGrp="1"/>
          </p:cNvSpPr>
          <p:nvPr>
            <p:ph type="dt" sz="half" idx="10"/>
          </p:nvPr>
        </p:nvSpPr>
        <p:spPr/>
        <p:txBody>
          <a:bodyPr/>
          <a:lstStyle/>
          <a:p>
            <a:fld id="{9EAFA341-E167-4DF0-9CAE-2628882A5D4E}" type="datetimeFigureOut">
              <a:rPr lang="es-ES" smtClean="0"/>
              <a:t>02/10/2020</a:t>
            </a:fld>
            <a:endParaRPr lang="es-ES"/>
          </a:p>
        </p:txBody>
      </p:sp>
      <p:sp>
        <p:nvSpPr>
          <p:cNvPr id="5" name="Marcador de pie de página 4">
            <a:extLst>
              <a:ext uri="{FF2B5EF4-FFF2-40B4-BE49-F238E27FC236}">
                <a16:creationId xmlns:a16="http://schemas.microsoft.com/office/drawing/2014/main" id="{4C8704D7-7EEF-432E-8775-65891C913A4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9CE456-FB1E-47FB-A7CE-C15AD6C0826E}"/>
              </a:ext>
            </a:extLst>
          </p:cNvPr>
          <p:cNvSpPr>
            <a:spLocks noGrp="1"/>
          </p:cNvSpPr>
          <p:nvPr>
            <p:ph type="sldNum" sz="quarter" idx="12"/>
          </p:nvPr>
        </p:nvSpPr>
        <p:spPr/>
        <p:txBody>
          <a:bodyPr/>
          <a:lstStyle/>
          <a:p>
            <a:fld id="{7A774D87-D129-4959-83EF-83E0E3D9D978}" type="slidenum">
              <a:rPr lang="es-ES" smtClean="0"/>
              <a:t>‹Nº›</a:t>
            </a:fld>
            <a:endParaRPr lang="es-ES"/>
          </a:p>
        </p:txBody>
      </p:sp>
    </p:spTree>
    <p:extLst>
      <p:ext uri="{BB962C8B-B14F-4D97-AF65-F5344CB8AC3E}">
        <p14:creationId xmlns:p14="http://schemas.microsoft.com/office/powerpoint/2010/main" val="815459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224AAC-7A21-492A-B867-3820AA83191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C836A24-9621-4800-9FCD-763B271E9F54}"/>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16C34D7-06FA-4C51-9158-1922A96E5AEE}"/>
              </a:ext>
            </a:extLst>
          </p:cNvPr>
          <p:cNvSpPr>
            <a:spLocks noGrp="1"/>
          </p:cNvSpPr>
          <p:nvPr>
            <p:ph type="dt" sz="half" idx="10"/>
          </p:nvPr>
        </p:nvSpPr>
        <p:spPr/>
        <p:txBody>
          <a:bodyPr/>
          <a:lstStyle/>
          <a:p>
            <a:fld id="{9EAFA341-E167-4DF0-9CAE-2628882A5D4E}" type="datetimeFigureOut">
              <a:rPr lang="es-ES" smtClean="0"/>
              <a:t>02/10/2020</a:t>
            </a:fld>
            <a:endParaRPr lang="es-ES"/>
          </a:p>
        </p:txBody>
      </p:sp>
      <p:sp>
        <p:nvSpPr>
          <p:cNvPr id="5" name="Marcador de pie de página 4">
            <a:extLst>
              <a:ext uri="{FF2B5EF4-FFF2-40B4-BE49-F238E27FC236}">
                <a16:creationId xmlns:a16="http://schemas.microsoft.com/office/drawing/2014/main" id="{42E7B0ED-639A-42A4-84B1-17B3E58642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FB0D5E4-300D-49A6-9DCC-91F948EDDF30}"/>
              </a:ext>
            </a:extLst>
          </p:cNvPr>
          <p:cNvSpPr>
            <a:spLocks noGrp="1"/>
          </p:cNvSpPr>
          <p:nvPr>
            <p:ph type="sldNum" sz="quarter" idx="12"/>
          </p:nvPr>
        </p:nvSpPr>
        <p:spPr/>
        <p:txBody>
          <a:bodyPr/>
          <a:lstStyle/>
          <a:p>
            <a:fld id="{7A774D87-D129-4959-83EF-83E0E3D9D978}" type="slidenum">
              <a:rPr lang="es-ES" smtClean="0"/>
              <a:t>‹Nº›</a:t>
            </a:fld>
            <a:endParaRPr lang="es-ES"/>
          </a:p>
        </p:txBody>
      </p:sp>
    </p:spTree>
    <p:extLst>
      <p:ext uri="{BB962C8B-B14F-4D97-AF65-F5344CB8AC3E}">
        <p14:creationId xmlns:p14="http://schemas.microsoft.com/office/powerpoint/2010/main" val="3160655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E594DF-CF8A-42C4-95AA-C32C56F250E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48F3F8-2259-4194-8B43-C79AD2D7D3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07D441F5-E935-4B52-B923-D0CAD23FA894}"/>
              </a:ext>
            </a:extLst>
          </p:cNvPr>
          <p:cNvSpPr>
            <a:spLocks noGrp="1"/>
          </p:cNvSpPr>
          <p:nvPr>
            <p:ph type="dt" sz="half" idx="10"/>
          </p:nvPr>
        </p:nvSpPr>
        <p:spPr/>
        <p:txBody>
          <a:bodyPr/>
          <a:lstStyle/>
          <a:p>
            <a:fld id="{9EAFA341-E167-4DF0-9CAE-2628882A5D4E}" type="datetimeFigureOut">
              <a:rPr lang="es-ES" smtClean="0"/>
              <a:t>02/10/2020</a:t>
            </a:fld>
            <a:endParaRPr lang="es-ES"/>
          </a:p>
        </p:txBody>
      </p:sp>
      <p:sp>
        <p:nvSpPr>
          <p:cNvPr id="5" name="Marcador de pie de página 4">
            <a:extLst>
              <a:ext uri="{FF2B5EF4-FFF2-40B4-BE49-F238E27FC236}">
                <a16:creationId xmlns:a16="http://schemas.microsoft.com/office/drawing/2014/main" id="{BE696A41-DFAB-4233-8CF0-ACC942D770B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23EEA4D-69AD-40A6-B6B9-8800EDF66F62}"/>
              </a:ext>
            </a:extLst>
          </p:cNvPr>
          <p:cNvSpPr>
            <a:spLocks noGrp="1"/>
          </p:cNvSpPr>
          <p:nvPr>
            <p:ph type="sldNum" sz="quarter" idx="12"/>
          </p:nvPr>
        </p:nvSpPr>
        <p:spPr/>
        <p:txBody>
          <a:bodyPr/>
          <a:lstStyle/>
          <a:p>
            <a:fld id="{7A774D87-D129-4959-83EF-83E0E3D9D978}" type="slidenum">
              <a:rPr lang="es-ES" smtClean="0"/>
              <a:t>‹Nº›</a:t>
            </a:fld>
            <a:endParaRPr lang="es-ES"/>
          </a:p>
        </p:txBody>
      </p:sp>
    </p:spTree>
    <p:extLst>
      <p:ext uri="{BB962C8B-B14F-4D97-AF65-F5344CB8AC3E}">
        <p14:creationId xmlns:p14="http://schemas.microsoft.com/office/powerpoint/2010/main" val="520714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FE097A-6DEB-4764-AB5D-255CEFDB023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12C919E-1285-45CD-8647-E1C6E466AEFF}"/>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064978DA-6FCB-4EBE-940C-ED473FE53ADC}"/>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A49C472-3B50-4E24-8394-EDF7AE3DF024}"/>
              </a:ext>
            </a:extLst>
          </p:cNvPr>
          <p:cNvSpPr>
            <a:spLocks noGrp="1"/>
          </p:cNvSpPr>
          <p:nvPr>
            <p:ph type="dt" sz="half" idx="10"/>
          </p:nvPr>
        </p:nvSpPr>
        <p:spPr/>
        <p:txBody>
          <a:bodyPr/>
          <a:lstStyle/>
          <a:p>
            <a:fld id="{9EAFA341-E167-4DF0-9CAE-2628882A5D4E}" type="datetimeFigureOut">
              <a:rPr lang="es-ES" smtClean="0"/>
              <a:t>02/10/2020</a:t>
            </a:fld>
            <a:endParaRPr lang="es-ES"/>
          </a:p>
        </p:txBody>
      </p:sp>
      <p:sp>
        <p:nvSpPr>
          <p:cNvPr id="6" name="Marcador de pie de página 5">
            <a:extLst>
              <a:ext uri="{FF2B5EF4-FFF2-40B4-BE49-F238E27FC236}">
                <a16:creationId xmlns:a16="http://schemas.microsoft.com/office/drawing/2014/main" id="{AF907BB6-6CB1-49D1-AB8D-93887E108FB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353B987-8106-42B6-BE87-567D4936B2B3}"/>
              </a:ext>
            </a:extLst>
          </p:cNvPr>
          <p:cNvSpPr>
            <a:spLocks noGrp="1"/>
          </p:cNvSpPr>
          <p:nvPr>
            <p:ph type="sldNum" sz="quarter" idx="12"/>
          </p:nvPr>
        </p:nvSpPr>
        <p:spPr/>
        <p:txBody>
          <a:bodyPr/>
          <a:lstStyle/>
          <a:p>
            <a:fld id="{7A774D87-D129-4959-83EF-83E0E3D9D978}" type="slidenum">
              <a:rPr lang="es-ES" smtClean="0"/>
              <a:t>‹Nº›</a:t>
            </a:fld>
            <a:endParaRPr lang="es-ES"/>
          </a:p>
        </p:txBody>
      </p:sp>
    </p:spTree>
    <p:extLst>
      <p:ext uri="{BB962C8B-B14F-4D97-AF65-F5344CB8AC3E}">
        <p14:creationId xmlns:p14="http://schemas.microsoft.com/office/powerpoint/2010/main" val="3194531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6582B6-43A0-4FC1-A967-AF3D1B021272}"/>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E026831-07ED-46AA-96E1-D1294488DC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FD92EB64-D231-4771-81C1-9ADFDE21BD3B}"/>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06F6BCB4-BAFC-41A2-A33E-91C4402777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099773BF-2493-4E4A-A58C-E463EFDD44D3}"/>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22D66E5-E401-4698-8CB6-2C5138E211B6}"/>
              </a:ext>
            </a:extLst>
          </p:cNvPr>
          <p:cNvSpPr>
            <a:spLocks noGrp="1"/>
          </p:cNvSpPr>
          <p:nvPr>
            <p:ph type="dt" sz="half" idx="10"/>
          </p:nvPr>
        </p:nvSpPr>
        <p:spPr/>
        <p:txBody>
          <a:bodyPr/>
          <a:lstStyle/>
          <a:p>
            <a:fld id="{9EAFA341-E167-4DF0-9CAE-2628882A5D4E}" type="datetimeFigureOut">
              <a:rPr lang="es-ES" smtClean="0"/>
              <a:t>02/10/2020</a:t>
            </a:fld>
            <a:endParaRPr lang="es-ES"/>
          </a:p>
        </p:txBody>
      </p:sp>
      <p:sp>
        <p:nvSpPr>
          <p:cNvPr id="8" name="Marcador de pie de página 7">
            <a:extLst>
              <a:ext uri="{FF2B5EF4-FFF2-40B4-BE49-F238E27FC236}">
                <a16:creationId xmlns:a16="http://schemas.microsoft.com/office/drawing/2014/main" id="{4A331FC8-A65D-4676-9BA5-1D63B779ACCD}"/>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101F3AF1-950D-408D-B8B3-9431FA50B758}"/>
              </a:ext>
            </a:extLst>
          </p:cNvPr>
          <p:cNvSpPr>
            <a:spLocks noGrp="1"/>
          </p:cNvSpPr>
          <p:nvPr>
            <p:ph type="sldNum" sz="quarter" idx="12"/>
          </p:nvPr>
        </p:nvSpPr>
        <p:spPr/>
        <p:txBody>
          <a:bodyPr/>
          <a:lstStyle/>
          <a:p>
            <a:fld id="{7A774D87-D129-4959-83EF-83E0E3D9D978}" type="slidenum">
              <a:rPr lang="es-ES" smtClean="0"/>
              <a:t>‹Nº›</a:t>
            </a:fld>
            <a:endParaRPr lang="es-ES"/>
          </a:p>
        </p:txBody>
      </p:sp>
    </p:spTree>
    <p:extLst>
      <p:ext uri="{BB962C8B-B14F-4D97-AF65-F5344CB8AC3E}">
        <p14:creationId xmlns:p14="http://schemas.microsoft.com/office/powerpoint/2010/main" val="3046671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25EB2C-49C5-4197-9850-964C5F6F6DE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1228AD9-3368-480A-BD10-3B698E54781B}"/>
              </a:ext>
            </a:extLst>
          </p:cNvPr>
          <p:cNvSpPr>
            <a:spLocks noGrp="1"/>
          </p:cNvSpPr>
          <p:nvPr>
            <p:ph type="dt" sz="half" idx="10"/>
          </p:nvPr>
        </p:nvSpPr>
        <p:spPr/>
        <p:txBody>
          <a:bodyPr/>
          <a:lstStyle/>
          <a:p>
            <a:fld id="{9EAFA341-E167-4DF0-9CAE-2628882A5D4E}" type="datetimeFigureOut">
              <a:rPr lang="es-ES" smtClean="0"/>
              <a:t>02/10/2020</a:t>
            </a:fld>
            <a:endParaRPr lang="es-ES"/>
          </a:p>
        </p:txBody>
      </p:sp>
      <p:sp>
        <p:nvSpPr>
          <p:cNvPr id="4" name="Marcador de pie de página 3">
            <a:extLst>
              <a:ext uri="{FF2B5EF4-FFF2-40B4-BE49-F238E27FC236}">
                <a16:creationId xmlns:a16="http://schemas.microsoft.com/office/drawing/2014/main" id="{2D27DFA8-0FE1-496C-B9CC-122E8412B59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9B18E85-3AB1-4954-93FA-057893F87021}"/>
              </a:ext>
            </a:extLst>
          </p:cNvPr>
          <p:cNvSpPr>
            <a:spLocks noGrp="1"/>
          </p:cNvSpPr>
          <p:nvPr>
            <p:ph type="sldNum" sz="quarter" idx="12"/>
          </p:nvPr>
        </p:nvSpPr>
        <p:spPr/>
        <p:txBody>
          <a:bodyPr/>
          <a:lstStyle/>
          <a:p>
            <a:fld id="{7A774D87-D129-4959-83EF-83E0E3D9D978}" type="slidenum">
              <a:rPr lang="es-ES" smtClean="0"/>
              <a:t>‹Nº›</a:t>
            </a:fld>
            <a:endParaRPr lang="es-ES"/>
          </a:p>
        </p:txBody>
      </p:sp>
    </p:spTree>
    <p:extLst>
      <p:ext uri="{BB962C8B-B14F-4D97-AF65-F5344CB8AC3E}">
        <p14:creationId xmlns:p14="http://schemas.microsoft.com/office/powerpoint/2010/main" val="1687523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6FDC0A1-CB96-4F7B-9B5B-27B39C79FD2D}"/>
              </a:ext>
            </a:extLst>
          </p:cNvPr>
          <p:cNvSpPr>
            <a:spLocks noGrp="1"/>
          </p:cNvSpPr>
          <p:nvPr>
            <p:ph type="dt" sz="half" idx="10"/>
          </p:nvPr>
        </p:nvSpPr>
        <p:spPr/>
        <p:txBody>
          <a:bodyPr/>
          <a:lstStyle/>
          <a:p>
            <a:fld id="{9EAFA341-E167-4DF0-9CAE-2628882A5D4E}" type="datetimeFigureOut">
              <a:rPr lang="es-ES" smtClean="0"/>
              <a:t>02/10/2020</a:t>
            </a:fld>
            <a:endParaRPr lang="es-ES"/>
          </a:p>
        </p:txBody>
      </p:sp>
      <p:sp>
        <p:nvSpPr>
          <p:cNvPr id="3" name="Marcador de pie de página 2">
            <a:extLst>
              <a:ext uri="{FF2B5EF4-FFF2-40B4-BE49-F238E27FC236}">
                <a16:creationId xmlns:a16="http://schemas.microsoft.com/office/drawing/2014/main" id="{EDE950AF-CACC-4031-BD99-61BB81BEAF4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8C109B8-3F28-4C36-A207-82F32930BB32}"/>
              </a:ext>
            </a:extLst>
          </p:cNvPr>
          <p:cNvSpPr>
            <a:spLocks noGrp="1"/>
          </p:cNvSpPr>
          <p:nvPr>
            <p:ph type="sldNum" sz="quarter" idx="12"/>
          </p:nvPr>
        </p:nvSpPr>
        <p:spPr/>
        <p:txBody>
          <a:bodyPr/>
          <a:lstStyle/>
          <a:p>
            <a:fld id="{7A774D87-D129-4959-83EF-83E0E3D9D978}" type="slidenum">
              <a:rPr lang="es-ES" smtClean="0"/>
              <a:t>‹Nº›</a:t>
            </a:fld>
            <a:endParaRPr lang="es-ES"/>
          </a:p>
        </p:txBody>
      </p:sp>
    </p:spTree>
    <p:extLst>
      <p:ext uri="{BB962C8B-B14F-4D97-AF65-F5344CB8AC3E}">
        <p14:creationId xmlns:p14="http://schemas.microsoft.com/office/powerpoint/2010/main" val="2014600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4E1E5D-BF0F-4340-AB10-11000DA0C8E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694D886-EC57-41C4-BB6F-B6CAC803FC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8B5B97-2BDB-4938-A081-249D2D0894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EBE958EA-8997-473B-AA93-082FE369E1E4}"/>
              </a:ext>
            </a:extLst>
          </p:cNvPr>
          <p:cNvSpPr>
            <a:spLocks noGrp="1"/>
          </p:cNvSpPr>
          <p:nvPr>
            <p:ph type="dt" sz="half" idx="10"/>
          </p:nvPr>
        </p:nvSpPr>
        <p:spPr/>
        <p:txBody>
          <a:bodyPr/>
          <a:lstStyle/>
          <a:p>
            <a:fld id="{9EAFA341-E167-4DF0-9CAE-2628882A5D4E}" type="datetimeFigureOut">
              <a:rPr lang="es-ES" smtClean="0"/>
              <a:t>02/10/2020</a:t>
            </a:fld>
            <a:endParaRPr lang="es-ES"/>
          </a:p>
        </p:txBody>
      </p:sp>
      <p:sp>
        <p:nvSpPr>
          <p:cNvPr id="6" name="Marcador de pie de página 5">
            <a:extLst>
              <a:ext uri="{FF2B5EF4-FFF2-40B4-BE49-F238E27FC236}">
                <a16:creationId xmlns:a16="http://schemas.microsoft.com/office/drawing/2014/main" id="{F2C92109-8070-45B0-8E5B-62512E055AB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3763CF8-F3E5-437E-8686-5A4698645990}"/>
              </a:ext>
            </a:extLst>
          </p:cNvPr>
          <p:cNvSpPr>
            <a:spLocks noGrp="1"/>
          </p:cNvSpPr>
          <p:nvPr>
            <p:ph type="sldNum" sz="quarter" idx="12"/>
          </p:nvPr>
        </p:nvSpPr>
        <p:spPr/>
        <p:txBody>
          <a:bodyPr/>
          <a:lstStyle/>
          <a:p>
            <a:fld id="{7A774D87-D129-4959-83EF-83E0E3D9D978}" type="slidenum">
              <a:rPr lang="es-ES" smtClean="0"/>
              <a:t>‹Nº›</a:t>
            </a:fld>
            <a:endParaRPr lang="es-ES"/>
          </a:p>
        </p:txBody>
      </p:sp>
    </p:spTree>
    <p:extLst>
      <p:ext uri="{BB962C8B-B14F-4D97-AF65-F5344CB8AC3E}">
        <p14:creationId xmlns:p14="http://schemas.microsoft.com/office/powerpoint/2010/main" val="4240378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477B52-5F6D-4488-AA4A-9C33E803595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2709C483-5838-4A79-A865-CD6BC66AA9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DB384C60-90D3-46A7-99F5-A744EFF109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06DC6879-BE1B-4E1F-AE78-6093FB52278C}"/>
              </a:ext>
            </a:extLst>
          </p:cNvPr>
          <p:cNvSpPr>
            <a:spLocks noGrp="1"/>
          </p:cNvSpPr>
          <p:nvPr>
            <p:ph type="dt" sz="half" idx="10"/>
          </p:nvPr>
        </p:nvSpPr>
        <p:spPr/>
        <p:txBody>
          <a:bodyPr/>
          <a:lstStyle/>
          <a:p>
            <a:fld id="{9EAFA341-E167-4DF0-9CAE-2628882A5D4E}" type="datetimeFigureOut">
              <a:rPr lang="es-ES" smtClean="0"/>
              <a:t>02/10/2020</a:t>
            </a:fld>
            <a:endParaRPr lang="es-ES"/>
          </a:p>
        </p:txBody>
      </p:sp>
      <p:sp>
        <p:nvSpPr>
          <p:cNvPr id="6" name="Marcador de pie de página 5">
            <a:extLst>
              <a:ext uri="{FF2B5EF4-FFF2-40B4-BE49-F238E27FC236}">
                <a16:creationId xmlns:a16="http://schemas.microsoft.com/office/drawing/2014/main" id="{81677BD0-F30F-4958-B693-E777E42AB56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AF37F6C-F296-44A7-BC45-B93240FF44CC}"/>
              </a:ext>
            </a:extLst>
          </p:cNvPr>
          <p:cNvSpPr>
            <a:spLocks noGrp="1"/>
          </p:cNvSpPr>
          <p:nvPr>
            <p:ph type="sldNum" sz="quarter" idx="12"/>
          </p:nvPr>
        </p:nvSpPr>
        <p:spPr/>
        <p:txBody>
          <a:bodyPr/>
          <a:lstStyle/>
          <a:p>
            <a:fld id="{7A774D87-D129-4959-83EF-83E0E3D9D978}" type="slidenum">
              <a:rPr lang="es-ES" smtClean="0"/>
              <a:t>‹Nº›</a:t>
            </a:fld>
            <a:endParaRPr lang="es-ES"/>
          </a:p>
        </p:txBody>
      </p:sp>
    </p:spTree>
    <p:extLst>
      <p:ext uri="{BB962C8B-B14F-4D97-AF65-F5344CB8AC3E}">
        <p14:creationId xmlns:p14="http://schemas.microsoft.com/office/powerpoint/2010/main" val="3378191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1CAB3CE-08DD-43AE-A169-87A1EEEF73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64F5524-DA8E-406A-BE3C-19DA7638E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0ACBF0D-F5A6-466E-A1C5-40CE646AA6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AFA341-E167-4DF0-9CAE-2628882A5D4E}" type="datetimeFigureOut">
              <a:rPr lang="es-ES" smtClean="0"/>
              <a:t>02/10/2020</a:t>
            </a:fld>
            <a:endParaRPr lang="es-ES"/>
          </a:p>
        </p:txBody>
      </p:sp>
      <p:sp>
        <p:nvSpPr>
          <p:cNvPr id="5" name="Marcador de pie de página 4">
            <a:extLst>
              <a:ext uri="{FF2B5EF4-FFF2-40B4-BE49-F238E27FC236}">
                <a16:creationId xmlns:a16="http://schemas.microsoft.com/office/drawing/2014/main" id="{699F4241-C0EC-4D92-B9C0-8CD59DCAA8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56DA15F7-42FA-48E3-97A2-CB11BB5DDF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774D87-D129-4959-83EF-83E0E3D9D978}" type="slidenum">
              <a:rPr lang="es-ES" smtClean="0"/>
              <a:t>‹Nº›</a:t>
            </a:fld>
            <a:endParaRPr lang="es-ES"/>
          </a:p>
        </p:txBody>
      </p:sp>
    </p:spTree>
    <p:extLst>
      <p:ext uri="{BB962C8B-B14F-4D97-AF65-F5344CB8AC3E}">
        <p14:creationId xmlns:p14="http://schemas.microsoft.com/office/powerpoint/2010/main" val="31797023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elcomercio.pe/lima/sucesos/coronavirus-peru-en-dos-semanas-se-decidira-continuidad-del-uso-de-invermectina-para-tratamiento-del-covid-19-anuncia-pilar-mazzetti-nndc-noticia/?ref=ecr" TargetMode="External"/><Relationship Id="rId3" Type="http://schemas.openxmlformats.org/officeDocument/2006/relationships/hyperlink" Target="https://www.eltribuno.com/salta/nota/2020-9-24-0-0-0-demuestran-la-respuesta-antiviral-de-la-ivermectina" TargetMode="External"/><Relationship Id="rId7" Type="http://schemas.openxmlformats.org/officeDocument/2006/relationships/hyperlink" Target="https://www.midianews.com.br/conteudo.php?sid=7&amp;cid=384895" TargetMode="External"/><Relationship Id="rId2" Type="http://schemas.openxmlformats.org/officeDocument/2006/relationships/hyperlink" Target="https://www.eldia.com/nota/2020-9-29-3-33-57-comprueban-la-eficacia-de-un-antiparasitario-contra-el-virus-informacion-general" TargetMode="External"/><Relationship Id="rId1" Type="http://schemas.openxmlformats.org/officeDocument/2006/relationships/slideLayout" Target="../slideLayouts/slideLayout2.xml"/><Relationship Id="rId6" Type="http://schemas.openxmlformats.org/officeDocument/2006/relationships/hyperlink" Target="On%20Saturday%203%20October" TargetMode="External"/><Relationship Id="rId5" Type="http://schemas.openxmlformats.org/officeDocument/2006/relationships/hyperlink" Target="https://www.terra.com.br/noticias/coronavirus/saude-planeja-dia-d-com-cloroquina-e-fala-de-bolsonaro,ed442a6da9a3feba65cc4ea9cbac73963nz9raol.html" TargetMode="External"/><Relationship Id="rId4" Type="http://schemas.openxmlformats.org/officeDocument/2006/relationships/hyperlink" Target="https://www.pagina12.com.ar/294612-en-salta-ya-se-prescribe-la-ivermectina-para-prevenir-la-cov" TargetMode="External"/><Relationship Id="rId9" Type="http://schemas.openxmlformats.org/officeDocument/2006/relationships/hyperlink" Target="https://diariocorreo.pe/edicion/ica/continua-la-entrega-de-ivermectina-en-sectores-del-distrito-de-tate-950246/"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g1.globo.com/go/goias/noticia/2020/09/22/policia-civil-prende-um-empresario-suspeitos-de-vender-insumos-para-producao-de-cocaina-e-outro-de-fraudar-notas-fiscais-em-goiania.ghtml" TargetMode="External"/><Relationship Id="rId3" Type="http://schemas.openxmlformats.org/officeDocument/2006/relationships/hyperlink" Target="https://larepublica.pe/sociedad/2020/09/21/arequipa-unsa-iniciara-preparacion-de-5000-frascos-de-alcohol-en-gel-lrsd/" TargetMode="External"/><Relationship Id="rId7" Type="http://schemas.openxmlformats.org/officeDocument/2006/relationships/hyperlink" Target="http://diarioepoca.com/1093137/plamecor-150-mil-litros-de-alcohol-70-y-500-mil-pastillas-de-ivermectina/" TargetMode="External"/><Relationship Id="rId2" Type="http://schemas.openxmlformats.org/officeDocument/2006/relationships/hyperlink" Target="http://prensa-oficial-estado.deperu.com/2020/09/madre-de-dios-produce-mil-dosis-diarias.html" TargetMode="External"/><Relationship Id="rId1" Type="http://schemas.openxmlformats.org/officeDocument/2006/relationships/slideLayout" Target="../slideLayouts/slideLayout2.xml"/><Relationship Id="rId6" Type="http://schemas.openxmlformats.org/officeDocument/2006/relationships/hyperlink" Target="https://www.elonce.com/secciones/sociedad/642116-laboratorios-lafedar-comenzn-a-fabricar-dos-productos-para-tratar-el-covid-19.htm" TargetMode="External"/><Relationship Id="rId5" Type="http://schemas.openxmlformats.org/officeDocument/2006/relationships/hyperlink" Target="https://ladecana.pe/alcalde-huancaneno-reconocio-a-profesionales-y-autoridades-por-elaboraron-de-ivermectina/" TargetMode="External"/><Relationship Id="rId4" Type="http://schemas.openxmlformats.org/officeDocument/2006/relationships/hyperlink" Target="https://prensaregional.pe/cerro-verde-dona-equipos-e-insumos-para-produccion-de-ivermectina/"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proycontra.com.pe/entregaron-80-mil-dosis-de-ivermectina/" TargetMode="External"/><Relationship Id="rId3" Type="http://schemas.openxmlformats.org/officeDocument/2006/relationships/hyperlink" Target="https://larepublica.pe/sociedad/2020/09/23/aplicaran-9000-pruebas-rapidas-en-tres-distritos-de-arequipa-lrsd/" TargetMode="External"/><Relationship Id="rId7" Type="http://schemas.openxmlformats.org/officeDocument/2006/relationships/hyperlink" Target="Anco" TargetMode="External"/><Relationship Id="rId2" Type="http://schemas.openxmlformats.org/officeDocument/2006/relationships/hyperlink" Target="https://diariocorreo.pe/edicion/la-libertad/la-libertad-reparten-1000-mascarillas-y-dosis-de-ivermectina-noticia/" TargetMode="External"/><Relationship Id="rId1" Type="http://schemas.openxmlformats.org/officeDocument/2006/relationships/slideLayout" Target="../slideLayouts/slideLayout2.xml"/><Relationship Id="rId6" Type="http://schemas.openxmlformats.org/officeDocument/2006/relationships/hyperlink" Target="https://diariolaregion.com/web/indigenas-matses-de-colonia-angamos-reciben-133-kits-de-medicamentos/" TargetMode="External"/><Relationship Id="rId5" Type="http://schemas.openxmlformats.org/officeDocument/2006/relationships/hyperlink" Target="https://diariocorreo.pe/edicion/ica/continua-la-entrega-de-ivermectina-en-sectores-del-distrito-de-tate-950246/" TargetMode="External"/><Relationship Id="rId4" Type="http://schemas.openxmlformats.org/officeDocument/2006/relationships/hyperlink" Target="https://diariocorreo.pe/edicion/arequipa/cayma-aplican-3000-pruebas-rapidas-y-detectan-900-casos-de-la-covid-19-950182/"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s://lavozdeperu.com/muertes-por-pandemia-en-peru-consecuencias-de-la-automedicacion/"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DB0A5452-6214-44E3-B892-686D6EC3A013}"/>
              </a:ext>
            </a:extLst>
          </p:cNvPr>
          <p:cNvSpPr/>
          <p:nvPr/>
        </p:nvSpPr>
        <p:spPr>
          <a:xfrm>
            <a:off x="-74645" y="-74645"/>
            <a:ext cx="5682493" cy="708193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 name="Título 3">
            <a:extLst>
              <a:ext uri="{FF2B5EF4-FFF2-40B4-BE49-F238E27FC236}">
                <a16:creationId xmlns:a16="http://schemas.microsoft.com/office/drawing/2014/main" id="{DFD9F313-A555-492C-A890-FED2D05D837B}"/>
              </a:ext>
            </a:extLst>
          </p:cNvPr>
          <p:cNvSpPr>
            <a:spLocks noGrp="1"/>
          </p:cNvSpPr>
          <p:nvPr>
            <p:ph type="title"/>
          </p:nvPr>
        </p:nvSpPr>
        <p:spPr>
          <a:xfrm>
            <a:off x="510925" y="1021703"/>
            <a:ext cx="4343400" cy="1931436"/>
          </a:xfrm>
        </p:spPr>
        <p:txBody>
          <a:bodyPr>
            <a:normAutofit fontScale="90000"/>
          </a:bodyPr>
          <a:lstStyle/>
          <a:p>
            <a:pPr>
              <a:spcBef>
                <a:spcPts val="1000"/>
              </a:spcBef>
            </a:pPr>
            <a:r>
              <a:rPr lang="es-ES" sz="6700" b="1" dirty="0">
                <a:solidFill>
                  <a:schemeClr val="bg1"/>
                </a:solidFill>
              </a:rPr>
              <a:t>IVERMECTIN</a:t>
            </a:r>
            <a:r>
              <a:rPr lang="es-ES" sz="4800" b="1" dirty="0">
                <a:solidFill>
                  <a:schemeClr val="bg1"/>
                </a:solidFill>
              </a:rPr>
              <a:t>: </a:t>
            </a:r>
            <a:br>
              <a:rPr lang="es-ES" sz="4800" b="1" dirty="0">
                <a:solidFill>
                  <a:schemeClr val="bg1"/>
                </a:solidFill>
              </a:rPr>
            </a:br>
            <a:r>
              <a:rPr lang="es-ES" sz="4800" dirty="0" err="1">
                <a:solidFill>
                  <a:schemeClr val="bg1"/>
                </a:solidFill>
              </a:rPr>
              <a:t>Situation</a:t>
            </a:r>
            <a:r>
              <a:rPr lang="es-ES" sz="4800" dirty="0">
                <a:solidFill>
                  <a:schemeClr val="bg1"/>
                </a:solidFill>
              </a:rPr>
              <a:t> in LATAM</a:t>
            </a:r>
            <a:br>
              <a:rPr lang="es-ES" sz="4800" b="1" dirty="0">
                <a:solidFill>
                  <a:schemeClr val="bg1"/>
                </a:solidFill>
              </a:rPr>
            </a:br>
            <a:r>
              <a:rPr lang="es-ES" sz="3100" b="1" dirty="0">
                <a:solidFill>
                  <a:schemeClr val="bg1"/>
                </a:solidFill>
              </a:rPr>
              <a:t>20 </a:t>
            </a:r>
            <a:r>
              <a:rPr lang="es-ES" sz="3100" b="1" dirty="0" err="1">
                <a:solidFill>
                  <a:schemeClr val="bg1"/>
                </a:solidFill>
              </a:rPr>
              <a:t>September</a:t>
            </a:r>
            <a:r>
              <a:rPr lang="es-ES" sz="3100" b="1" dirty="0">
                <a:solidFill>
                  <a:schemeClr val="bg1"/>
                </a:solidFill>
              </a:rPr>
              <a:t> – 2 </a:t>
            </a:r>
            <a:r>
              <a:rPr lang="es-ES" sz="3100" b="1" dirty="0" err="1">
                <a:solidFill>
                  <a:schemeClr val="bg1"/>
                </a:solidFill>
              </a:rPr>
              <a:t>October</a:t>
            </a:r>
            <a:endParaRPr lang="es-ES" sz="4800" b="1" dirty="0">
              <a:solidFill>
                <a:schemeClr val="bg1"/>
              </a:solidFill>
            </a:endParaRPr>
          </a:p>
        </p:txBody>
      </p:sp>
      <p:pic>
        <p:nvPicPr>
          <p:cNvPr id="1028" name="Picture 4" descr="Fig. 1">
            <a:extLst>
              <a:ext uri="{FF2B5EF4-FFF2-40B4-BE49-F238E27FC236}">
                <a16:creationId xmlns:a16="http://schemas.microsoft.com/office/drawing/2014/main" id="{591EE06A-F074-49E9-878B-C9FDF0AD6A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8582" y="1987421"/>
            <a:ext cx="5682493" cy="4002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6044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6725462F-5D3A-46C6-8F6F-06D360231BFB}"/>
              </a:ext>
            </a:extLst>
          </p:cNvPr>
          <p:cNvSpPr>
            <a:spLocks noGrp="1"/>
          </p:cNvSpPr>
          <p:nvPr>
            <p:ph type="title"/>
          </p:nvPr>
        </p:nvSpPr>
        <p:spPr>
          <a:xfrm>
            <a:off x="838200" y="355210"/>
            <a:ext cx="5375988" cy="1772170"/>
          </a:xfrm>
        </p:spPr>
        <p:txBody>
          <a:bodyPr>
            <a:normAutofit/>
          </a:bodyPr>
          <a:lstStyle/>
          <a:p>
            <a:r>
              <a:rPr lang="es-ES" dirty="0">
                <a:solidFill>
                  <a:srgbClr val="C00000"/>
                </a:solidFill>
                <a:latin typeface="Calibri" panose="020F0502020204030204"/>
              </a:rPr>
              <a:t>IVERMECTIN ONLINE </a:t>
            </a:r>
            <a:br>
              <a:rPr lang="es-ES" dirty="0">
                <a:solidFill>
                  <a:srgbClr val="C00000"/>
                </a:solidFill>
                <a:latin typeface="Calibri" panose="020F0502020204030204"/>
              </a:rPr>
            </a:br>
            <a:r>
              <a:rPr lang="es-ES" dirty="0">
                <a:solidFill>
                  <a:srgbClr val="C00000"/>
                </a:solidFill>
                <a:latin typeface="Calibri" panose="020F0502020204030204"/>
              </a:rPr>
              <a:t>MEDIA IMPACTS</a:t>
            </a:r>
            <a:br>
              <a:rPr lang="es-ES" dirty="0">
                <a:solidFill>
                  <a:srgbClr val="C00000"/>
                </a:solidFill>
                <a:latin typeface="Calibri" panose="020F0502020204030204"/>
              </a:rPr>
            </a:br>
            <a:r>
              <a:rPr lang="es-ES" sz="2400" b="1" dirty="0"/>
              <a:t>20 </a:t>
            </a:r>
            <a:r>
              <a:rPr lang="es-ES" sz="2400" b="1" dirty="0" err="1"/>
              <a:t>September</a:t>
            </a:r>
            <a:r>
              <a:rPr lang="es-ES" sz="2400" b="1" dirty="0"/>
              <a:t> </a:t>
            </a:r>
            <a:r>
              <a:rPr lang="es-ES" sz="2400" b="1" dirty="0" err="1"/>
              <a:t>to</a:t>
            </a:r>
            <a:r>
              <a:rPr lang="es-ES" sz="2400" b="1" dirty="0"/>
              <a:t> 2 </a:t>
            </a:r>
            <a:r>
              <a:rPr lang="es-ES" sz="2400" b="1" dirty="0" err="1"/>
              <a:t>October</a:t>
            </a:r>
            <a:endParaRPr lang="es-ES" dirty="0"/>
          </a:p>
        </p:txBody>
      </p:sp>
      <p:sp>
        <p:nvSpPr>
          <p:cNvPr id="7" name="Marcador de texto 5">
            <a:extLst>
              <a:ext uri="{FF2B5EF4-FFF2-40B4-BE49-F238E27FC236}">
                <a16:creationId xmlns:a16="http://schemas.microsoft.com/office/drawing/2014/main" id="{65176B63-BB6A-4E59-A30C-999755B9E79D}"/>
              </a:ext>
            </a:extLst>
          </p:cNvPr>
          <p:cNvSpPr>
            <a:spLocks noGrp="1"/>
          </p:cNvSpPr>
          <p:nvPr>
            <p:ph idx="1"/>
          </p:nvPr>
        </p:nvSpPr>
        <p:spPr>
          <a:xfrm>
            <a:off x="919816" y="3630198"/>
            <a:ext cx="3799114" cy="3055483"/>
          </a:xfrm>
          <a:ln w="28575">
            <a:noFill/>
          </a:ln>
        </p:spPr>
        <p:txBody>
          <a:bodyPr>
            <a:normAutofit/>
          </a:bodyPr>
          <a:lstStyle/>
          <a:p>
            <a:pPr marL="0" indent="0">
              <a:buNone/>
            </a:pPr>
            <a:r>
              <a:rPr lang="es-ES" sz="2000" b="1" dirty="0" err="1"/>
              <a:t>Monitored</a:t>
            </a:r>
            <a:r>
              <a:rPr lang="es-ES" sz="2000" b="1" dirty="0"/>
              <a:t> </a:t>
            </a:r>
            <a:r>
              <a:rPr lang="es-ES" sz="2000" b="1" dirty="0" err="1"/>
              <a:t>countries</a:t>
            </a:r>
            <a:r>
              <a:rPr lang="es-ES" sz="2000" b="1" dirty="0"/>
              <a:t>:</a:t>
            </a:r>
          </a:p>
          <a:p>
            <a:pPr marL="742950" lvl="1" indent="-285750"/>
            <a:r>
              <a:rPr lang="es-ES" sz="1600" dirty="0"/>
              <a:t>Argentina </a:t>
            </a:r>
          </a:p>
          <a:p>
            <a:pPr marL="742950" lvl="1" indent="-285750"/>
            <a:r>
              <a:rPr lang="es-ES" sz="1600" dirty="0"/>
              <a:t>Bolivia</a:t>
            </a:r>
          </a:p>
          <a:p>
            <a:pPr marL="742950" lvl="1" indent="-285750"/>
            <a:r>
              <a:rPr lang="es-ES" sz="1600" dirty="0" err="1"/>
              <a:t>Brazil</a:t>
            </a:r>
            <a:endParaRPr lang="es-ES" sz="1600" dirty="0"/>
          </a:p>
          <a:p>
            <a:pPr marL="742950" lvl="1" indent="-285750"/>
            <a:r>
              <a:rPr lang="es-ES" sz="1600" dirty="0"/>
              <a:t>Chile</a:t>
            </a:r>
          </a:p>
          <a:p>
            <a:pPr marL="742950" lvl="1" indent="-285750"/>
            <a:r>
              <a:rPr lang="es-ES" sz="1600" dirty="0"/>
              <a:t>Colombia</a:t>
            </a:r>
          </a:p>
          <a:p>
            <a:pPr marL="742950" lvl="1" indent="-285750"/>
            <a:r>
              <a:rPr lang="es-ES" sz="1600" dirty="0" err="1"/>
              <a:t>Dominican</a:t>
            </a:r>
            <a:r>
              <a:rPr lang="es-ES" sz="1600" dirty="0"/>
              <a:t> </a:t>
            </a:r>
            <a:r>
              <a:rPr lang="es-ES" sz="1600" dirty="0" err="1"/>
              <a:t>Republic</a:t>
            </a:r>
            <a:endParaRPr lang="es-ES" sz="1600" dirty="0"/>
          </a:p>
          <a:p>
            <a:pPr marL="742950" lvl="1" indent="-285750"/>
            <a:r>
              <a:rPr lang="es-ES" sz="1600" dirty="0" err="1"/>
              <a:t>Mexico</a:t>
            </a:r>
            <a:endParaRPr lang="es-ES" sz="1600" dirty="0"/>
          </a:p>
          <a:p>
            <a:pPr marL="742950" lvl="1" indent="-285750"/>
            <a:r>
              <a:rPr lang="es-ES" sz="1600" dirty="0" err="1"/>
              <a:t>Peru</a:t>
            </a:r>
            <a:endParaRPr lang="es-ES" sz="1600" dirty="0"/>
          </a:p>
          <a:p>
            <a:pPr marL="742950" lvl="1" indent="-285750"/>
            <a:r>
              <a:rPr lang="es-ES" sz="1600" dirty="0"/>
              <a:t>Venezuela</a:t>
            </a:r>
            <a:endParaRPr lang="es-ES" sz="2000" dirty="0"/>
          </a:p>
          <a:p>
            <a:endParaRPr lang="es-ES" sz="2000" dirty="0"/>
          </a:p>
        </p:txBody>
      </p:sp>
      <p:sp>
        <p:nvSpPr>
          <p:cNvPr id="8" name="Rectángulo 7">
            <a:extLst>
              <a:ext uri="{FF2B5EF4-FFF2-40B4-BE49-F238E27FC236}">
                <a16:creationId xmlns:a16="http://schemas.microsoft.com/office/drawing/2014/main" id="{77843DB7-C015-4548-8568-AD0AED507319}"/>
              </a:ext>
            </a:extLst>
          </p:cNvPr>
          <p:cNvSpPr/>
          <p:nvPr/>
        </p:nvSpPr>
        <p:spPr>
          <a:xfrm>
            <a:off x="919816" y="2234733"/>
            <a:ext cx="3799114" cy="939574"/>
          </a:xfrm>
          <a:prstGeom prst="rect">
            <a:avLst/>
          </a:prstGeom>
          <a:solidFill>
            <a:srgbClr val="C00000"/>
          </a:solidFill>
          <a:ln w="28575">
            <a:solidFill>
              <a:srgbClr val="C00000"/>
            </a:solidFill>
          </a:ln>
        </p:spPr>
        <p:txBody>
          <a:bodyPr vert="horz" lIns="91440" tIns="45720" rIns="91440" bIns="45720" rtlCol="0">
            <a:normAutofit/>
          </a:bodyPr>
          <a:lstStyle/>
          <a:p>
            <a:pPr>
              <a:lnSpc>
                <a:spcPct val="90000"/>
              </a:lnSpc>
              <a:spcBef>
                <a:spcPts val="1000"/>
              </a:spcBef>
            </a:pPr>
            <a:r>
              <a:rPr lang="es-ES" sz="2000" dirty="0">
                <a:solidFill>
                  <a:schemeClr val="bg1"/>
                </a:solidFill>
              </a:rPr>
              <a:t>Total </a:t>
            </a:r>
            <a:r>
              <a:rPr lang="es-ES" sz="2000" dirty="0" err="1">
                <a:solidFill>
                  <a:schemeClr val="bg1"/>
                </a:solidFill>
              </a:rPr>
              <a:t>impacts</a:t>
            </a:r>
            <a:r>
              <a:rPr lang="es-ES" sz="2000" dirty="0">
                <a:solidFill>
                  <a:schemeClr val="bg1"/>
                </a:solidFill>
              </a:rPr>
              <a:t>: 1.548</a:t>
            </a:r>
          </a:p>
          <a:p>
            <a:pPr>
              <a:lnSpc>
                <a:spcPct val="90000"/>
              </a:lnSpc>
              <a:spcBef>
                <a:spcPts val="1000"/>
              </a:spcBef>
            </a:pPr>
            <a:r>
              <a:rPr lang="es-ES" sz="2000" dirty="0" err="1">
                <a:solidFill>
                  <a:schemeClr val="bg1"/>
                </a:solidFill>
              </a:rPr>
              <a:t>Reach</a:t>
            </a:r>
            <a:r>
              <a:rPr lang="es-ES" sz="2000" dirty="0">
                <a:solidFill>
                  <a:schemeClr val="bg1"/>
                </a:solidFill>
              </a:rPr>
              <a:t>: 17 </a:t>
            </a:r>
            <a:r>
              <a:rPr lang="es-ES" sz="2000" dirty="0" err="1">
                <a:solidFill>
                  <a:schemeClr val="bg1"/>
                </a:solidFill>
              </a:rPr>
              <a:t>million</a:t>
            </a:r>
            <a:r>
              <a:rPr lang="es-ES" sz="2000" dirty="0">
                <a:solidFill>
                  <a:schemeClr val="bg1"/>
                </a:solidFill>
              </a:rPr>
              <a:t> </a:t>
            </a:r>
            <a:r>
              <a:rPr lang="es-ES" sz="2000" dirty="0" err="1">
                <a:solidFill>
                  <a:schemeClr val="bg1"/>
                </a:solidFill>
              </a:rPr>
              <a:t>people</a:t>
            </a:r>
            <a:endParaRPr lang="es-ES" sz="2000" dirty="0">
              <a:solidFill>
                <a:schemeClr val="bg1"/>
              </a:solidFill>
            </a:endParaRPr>
          </a:p>
        </p:txBody>
      </p:sp>
      <p:sp>
        <p:nvSpPr>
          <p:cNvPr id="2" name="Rectangle 1">
            <a:extLst>
              <a:ext uri="{FF2B5EF4-FFF2-40B4-BE49-F238E27FC236}">
                <a16:creationId xmlns:a16="http://schemas.microsoft.com/office/drawing/2014/main" id="{6467ED3A-9439-47E5-B5BE-867C7B338107}"/>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br>
              <a:rPr kumimoji="0" lang="es-ES" altLang="es-ES" sz="1000" b="0" i="0" u="none" strike="noStrike" cap="none" normalizeH="0" baseline="0" dirty="0">
                <a:ln>
                  <a:noFill/>
                </a:ln>
                <a:solidFill>
                  <a:srgbClr val="343434"/>
                </a:solidFill>
                <a:effectLst/>
                <a:latin typeface="Roboto"/>
              </a:rPr>
            </a:br>
            <a:endParaRPr kumimoji="0" lang="es-ES" altLang="es-E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11" name="Rectangle 5">
            <a:extLst>
              <a:ext uri="{FF2B5EF4-FFF2-40B4-BE49-F238E27FC236}">
                <a16:creationId xmlns:a16="http://schemas.microsoft.com/office/drawing/2014/main" id="{AEDFD746-B177-4805-ADF0-B4EC8F63A1BB}"/>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br>
              <a:rPr kumimoji="0" lang="es-ES" altLang="es-ES" sz="1000" b="0" i="0" u="none" strike="noStrike" cap="none" normalizeH="0" baseline="0" dirty="0">
                <a:ln>
                  <a:noFill/>
                </a:ln>
                <a:solidFill>
                  <a:srgbClr val="343434"/>
                </a:solidFill>
                <a:effectLst/>
                <a:latin typeface="Roboto"/>
              </a:rPr>
            </a:br>
            <a:endParaRPr kumimoji="0" lang="es-ES" altLang="es-E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14" name="Rectangle 7">
            <a:extLst>
              <a:ext uri="{FF2B5EF4-FFF2-40B4-BE49-F238E27FC236}">
                <a16:creationId xmlns:a16="http://schemas.microsoft.com/office/drawing/2014/main" id="{CC50F007-41DF-447C-8A34-3FEC845E70ED}"/>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br>
              <a:rPr kumimoji="0" lang="es-ES" altLang="es-ES" sz="1000" b="0" i="0" u="none" strike="noStrike" cap="none" normalizeH="0" baseline="0" dirty="0">
                <a:ln>
                  <a:noFill/>
                </a:ln>
                <a:solidFill>
                  <a:srgbClr val="343434"/>
                </a:solidFill>
                <a:effectLst/>
                <a:latin typeface="Roboto"/>
              </a:rPr>
            </a:br>
            <a:endParaRPr kumimoji="0" lang="es-ES" altLang="es-E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pic>
        <p:nvPicPr>
          <p:cNvPr id="10" name="Imagen 9">
            <a:extLst>
              <a:ext uri="{FF2B5EF4-FFF2-40B4-BE49-F238E27FC236}">
                <a16:creationId xmlns:a16="http://schemas.microsoft.com/office/drawing/2014/main" id="{AB5D5F08-1C44-4462-976E-D104116D5E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4549" y="-9332"/>
            <a:ext cx="5150499" cy="6867332"/>
          </a:xfrm>
          <a:prstGeom prst="rect">
            <a:avLst/>
          </a:prstGeom>
        </p:spPr>
      </p:pic>
    </p:spTree>
    <p:extLst>
      <p:ext uri="{BB962C8B-B14F-4D97-AF65-F5344CB8AC3E}">
        <p14:creationId xmlns:p14="http://schemas.microsoft.com/office/powerpoint/2010/main" val="2200323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2355A3-AE7A-44D6-91E4-C3BC3C7C038B}"/>
              </a:ext>
            </a:extLst>
          </p:cNvPr>
          <p:cNvSpPr>
            <a:spLocks noGrp="1"/>
          </p:cNvSpPr>
          <p:nvPr>
            <p:ph type="title"/>
          </p:nvPr>
        </p:nvSpPr>
        <p:spPr/>
        <p:txBody>
          <a:bodyPr/>
          <a:lstStyle/>
          <a:p>
            <a:r>
              <a:rPr lang="es-ES" dirty="0">
                <a:solidFill>
                  <a:srgbClr val="C00000"/>
                </a:solidFill>
                <a:latin typeface="Calibri" panose="020F0502020204030204"/>
              </a:rPr>
              <a:t>GENERAL ASPECTS</a:t>
            </a:r>
          </a:p>
        </p:txBody>
      </p:sp>
      <p:sp>
        <p:nvSpPr>
          <p:cNvPr id="4" name="Marcador de contenido 5">
            <a:extLst>
              <a:ext uri="{FF2B5EF4-FFF2-40B4-BE49-F238E27FC236}">
                <a16:creationId xmlns:a16="http://schemas.microsoft.com/office/drawing/2014/main" id="{78215427-FA8F-42B8-BEAC-0D2CE683E825}"/>
              </a:ext>
            </a:extLst>
          </p:cNvPr>
          <p:cNvSpPr txBox="1">
            <a:spLocks noGrp="1"/>
          </p:cNvSpPr>
          <p:nvPr>
            <p:ph idx="1"/>
          </p:nvPr>
        </p:nvSpPr>
        <p:spPr>
          <a:xfrm>
            <a:off x="838200" y="1520890"/>
            <a:ext cx="10515600" cy="46560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s-ES" sz="2000" b="1" dirty="0"/>
              <a:t>Argentina </a:t>
            </a:r>
            <a:r>
              <a:rPr lang="es-ES" sz="1600" b="1" dirty="0"/>
              <a:t>(390 </a:t>
            </a:r>
            <a:r>
              <a:rPr lang="es-ES" sz="1600" b="1" dirty="0" err="1"/>
              <a:t>articles</a:t>
            </a:r>
            <a:r>
              <a:rPr lang="es-ES" sz="1600" b="1" dirty="0"/>
              <a:t>)</a:t>
            </a:r>
            <a:endParaRPr lang="en-US" sz="1600" b="1" dirty="0"/>
          </a:p>
          <a:p>
            <a:r>
              <a:rPr lang="en-US" sz="1600" dirty="0">
                <a:hlinkClick r:id="rId2"/>
              </a:rPr>
              <a:t>Ivermectin is declared an efficient and save drug against COVID-19</a:t>
            </a:r>
            <a:r>
              <a:rPr lang="en-US" sz="1600" dirty="0"/>
              <a:t>: An Argentine study suggests that ivermectin reduces COVID-19 viral load. The news talk in a </a:t>
            </a:r>
            <a:r>
              <a:rPr lang="en-US" sz="1600" dirty="0">
                <a:hlinkClick r:id="rId3"/>
              </a:rPr>
              <a:t>very optimistic way about the study</a:t>
            </a:r>
            <a:r>
              <a:rPr lang="en-US" sz="1600" dirty="0"/>
              <a:t>.</a:t>
            </a:r>
          </a:p>
          <a:p>
            <a:r>
              <a:rPr lang="en-US" sz="1600" dirty="0"/>
              <a:t>In Salta, </a:t>
            </a:r>
            <a:r>
              <a:rPr lang="en-US" sz="1600" dirty="0">
                <a:hlinkClick r:id="rId4"/>
              </a:rPr>
              <a:t>ivermectin is already prescribed to prevent COVID-19</a:t>
            </a:r>
            <a:r>
              <a:rPr lang="en-US" sz="1600" dirty="0"/>
              <a:t> among health workers and other diseases patients.</a:t>
            </a:r>
          </a:p>
          <a:p>
            <a:pPr marL="0" indent="0">
              <a:lnSpc>
                <a:spcPct val="100000"/>
              </a:lnSpc>
              <a:buNone/>
            </a:pPr>
            <a:r>
              <a:rPr lang="en-GB" sz="2000" b="1" dirty="0"/>
              <a:t>Brazil </a:t>
            </a:r>
            <a:r>
              <a:rPr lang="en-GB" sz="1600" b="1" dirty="0"/>
              <a:t>(812 articles)</a:t>
            </a:r>
          </a:p>
          <a:p>
            <a:pPr>
              <a:lnSpc>
                <a:spcPct val="100000"/>
              </a:lnSpc>
              <a:spcBef>
                <a:spcPts val="600"/>
              </a:spcBef>
            </a:pPr>
            <a:r>
              <a:rPr lang="en-GB" sz="1600" dirty="0"/>
              <a:t>The Ministry of Health was planning to </a:t>
            </a:r>
            <a:r>
              <a:rPr lang="en-GB" sz="1600" dirty="0">
                <a:hlinkClick r:id="rId5"/>
              </a:rPr>
              <a:t>celebrate an event (“Día D”) on October 3 to </a:t>
            </a:r>
            <a:r>
              <a:rPr lang="en-GB" sz="1600" dirty="0" err="1">
                <a:hlinkClick r:id="rId5"/>
              </a:rPr>
              <a:t>distribut</a:t>
            </a:r>
            <a:r>
              <a:rPr lang="en-GB" sz="1600" dirty="0">
                <a:hlinkClick r:id="rId5"/>
              </a:rPr>
              <a:t> “</a:t>
            </a:r>
            <a:r>
              <a:rPr lang="en-GB" sz="1600" dirty="0" err="1">
                <a:hlinkClick r:id="rId5"/>
              </a:rPr>
              <a:t>covid</a:t>
            </a:r>
            <a:r>
              <a:rPr lang="en-GB" sz="1600" dirty="0">
                <a:hlinkClick r:id="rId5"/>
              </a:rPr>
              <a:t> kits” </a:t>
            </a:r>
            <a:r>
              <a:rPr lang="en-GB" sz="1600" dirty="0"/>
              <a:t>and provide guidance on early treatment to the population. These kits included ivermectin, hydroxychloroquine, </a:t>
            </a:r>
            <a:r>
              <a:rPr lang="en-GB" sz="1600" dirty="0" err="1"/>
              <a:t>azitromizin</a:t>
            </a:r>
            <a:r>
              <a:rPr lang="en-GB" sz="1600" dirty="0"/>
              <a:t> and chloroquine. Fortunately, </a:t>
            </a:r>
            <a:r>
              <a:rPr lang="en-GB" sz="1600" dirty="0">
                <a:hlinkClick r:id="rId6" action="ppaction://hlinkfile"/>
              </a:rPr>
              <a:t>the event was cancelled.</a:t>
            </a:r>
            <a:endParaRPr lang="en-GB" sz="1600" dirty="0"/>
          </a:p>
          <a:p>
            <a:pPr>
              <a:lnSpc>
                <a:spcPct val="100000"/>
              </a:lnSpc>
              <a:spcBef>
                <a:spcPts val="600"/>
              </a:spcBef>
            </a:pPr>
            <a:r>
              <a:rPr lang="en-US" sz="1600" dirty="0"/>
              <a:t>The Secretary of Health of Cuiabá was exonerated from his post, for alleged overpricing in the acquisition of the drug ivermectin.</a:t>
            </a:r>
          </a:p>
          <a:p>
            <a:pPr>
              <a:lnSpc>
                <a:spcPct val="100000"/>
              </a:lnSpc>
              <a:spcBef>
                <a:spcPts val="600"/>
              </a:spcBef>
            </a:pPr>
            <a:r>
              <a:rPr lang="en-US" sz="1600" dirty="0"/>
              <a:t>Experts warn of </a:t>
            </a:r>
            <a:r>
              <a:rPr lang="en-US" sz="1600" dirty="0">
                <a:hlinkClick r:id="rId7"/>
              </a:rPr>
              <a:t>self-medication in the Brazilian population</a:t>
            </a:r>
            <a:r>
              <a:rPr lang="en-US" sz="1600" dirty="0"/>
              <a:t>. Ivermectin is among the used drugs.</a:t>
            </a:r>
          </a:p>
          <a:p>
            <a:pPr marL="0" indent="0">
              <a:lnSpc>
                <a:spcPct val="100000"/>
              </a:lnSpc>
              <a:spcBef>
                <a:spcPts val="600"/>
              </a:spcBef>
              <a:buNone/>
            </a:pPr>
            <a:r>
              <a:rPr lang="en-US" sz="1400" i="1" dirty="0"/>
              <a:t>Important to note: most of the Brazilian media keep highlighting that ivermectin efficiency against COVID-19 has not been proved.</a:t>
            </a:r>
            <a:endParaRPr lang="es-ES" sz="2000" b="1" dirty="0"/>
          </a:p>
          <a:p>
            <a:pPr marL="0" indent="0">
              <a:lnSpc>
                <a:spcPct val="100000"/>
              </a:lnSpc>
              <a:buNone/>
            </a:pPr>
            <a:r>
              <a:rPr lang="en-US" sz="2000" b="1" dirty="0"/>
              <a:t>Peru</a:t>
            </a:r>
            <a:r>
              <a:rPr lang="en-US" sz="1600" dirty="0"/>
              <a:t> </a:t>
            </a:r>
            <a:r>
              <a:rPr lang="en-US" sz="1600" b="1" dirty="0"/>
              <a:t>(181 articles)</a:t>
            </a:r>
          </a:p>
          <a:p>
            <a:r>
              <a:rPr lang="en-US" sz="1600" dirty="0"/>
              <a:t>Peru keeps treating COVID-19 patients with ivermectin, although its use has been questioned. Authorities are awaiting the results of three studies on its validity </a:t>
            </a:r>
            <a:r>
              <a:rPr lang="en-US" sz="1600" dirty="0">
                <a:hlinkClick r:id="rId8"/>
              </a:rPr>
              <a:t>to decide whether to discontinue its use</a:t>
            </a:r>
            <a:r>
              <a:rPr lang="en-US" sz="1600" dirty="0"/>
              <a:t>.</a:t>
            </a:r>
          </a:p>
          <a:p>
            <a:r>
              <a:rPr lang="en-US" sz="1600" dirty="0"/>
              <a:t>The authorities keep administering ivermectin as a preventive treatment </a:t>
            </a:r>
            <a:r>
              <a:rPr lang="en-US" sz="1600" dirty="0">
                <a:hlinkClick r:id="rId9"/>
              </a:rPr>
              <a:t>in several regions of the country</a:t>
            </a:r>
            <a:r>
              <a:rPr lang="en-US" sz="1600" dirty="0"/>
              <a:t>. </a:t>
            </a:r>
          </a:p>
          <a:p>
            <a:endParaRPr lang="en-US" sz="1600" dirty="0"/>
          </a:p>
          <a:p>
            <a:endParaRPr lang="en-US" sz="1600" dirty="0"/>
          </a:p>
          <a:p>
            <a:endParaRPr lang="en-US" sz="1600" dirty="0"/>
          </a:p>
          <a:p>
            <a:endParaRPr lang="en-US" sz="1600" dirty="0"/>
          </a:p>
          <a:p>
            <a:pPr marL="0" indent="0">
              <a:lnSpc>
                <a:spcPct val="100000"/>
              </a:lnSpc>
              <a:buNone/>
            </a:pPr>
            <a:br>
              <a:rPr lang="es-ES" sz="1600" dirty="0"/>
            </a:br>
            <a:endParaRPr lang="es-ES" sz="1600" dirty="0"/>
          </a:p>
        </p:txBody>
      </p:sp>
    </p:spTree>
    <p:extLst>
      <p:ext uri="{BB962C8B-B14F-4D97-AF65-F5344CB8AC3E}">
        <p14:creationId xmlns:p14="http://schemas.microsoft.com/office/powerpoint/2010/main" val="1350906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6725462F-5D3A-46C6-8F6F-06D360231BFB}"/>
              </a:ext>
            </a:extLst>
          </p:cNvPr>
          <p:cNvSpPr>
            <a:spLocks noGrp="1"/>
          </p:cNvSpPr>
          <p:nvPr>
            <p:ph type="title"/>
          </p:nvPr>
        </p:nvSpPr>
        <p:spPr/>
        <p:txBody>
          <a:bodyPr/>
          <a:lstStyle/>
          <a:p>
            <a:r>
              <a:rPr lang="es-ES" dirty="0">
                <a:solidFill>
                  <a:srgbClr val="C00000"/>
                </a:solidFill>
                <a:latin typeface="Calibri" panose="020F0502020204030204"/>
              </a:rPr>
              <a:t>NEWS ON SUPPLIER CHAINS</a:t>
            </a:r>
            <a:endParaRPr lang="es-ES" dirty="0">
              <a:solidFill>
                <a:srgbClr val="C00000"/>
              </a:solidFill>
            </a:endParaRPr>
          </a:p>
        </p:txBody>
      </p:sp>
      <p:sp>
        <p:nvSpPr>
          <p:cNvPr id="3" name="Marcador de contenido 2">
            <a:extLst>
              <a:ext uri="{FF2B5EF4-FFF2-40B4-BE49-F238E27FC236}">
                <a16:creationId xmlns:a16="http://schemas.microsoft.com/office/drawing/2014/main" id="{42FF46F0-3CF3-43EE-80FF-86616ACF9009}"/>
              </a:ext>
            </a:extLst>
          </p:cNvPr>
          <p:cNvSpPr>
            <a:spLocks noGrp="1"/>
          </p:cNvSpPr>
          <p:nvPr>
            <p:ph idx="1"/>
          </p:nvPr>
        </p:nvSpPr>
        <p:spPr/>
        <p:txBody>
          <a:bodyPr>
            <a:normAutofit fontScale="92500" lnSpcReduction="10000"/>
          </a:bodyPr>
          <a:lstStyle/>
          <a:p>
            <a:pPr marL="0" indent="0">
              <a:buNone/>
            </a:pPr>
            <a:r>
              <a:rPr lang="es-ES" sz="2200" b="1" dirty="0" err="1"/>
              <a:t>Peru</a:t>
            </a:r>
            <a:endParaRPr lang="es-ES" sz="2200" b="1" dirty="0"/>
          </a:p>
          <a:p>
            <a:r>
              <a:rPr lang="en-US" sz="1600" dirty="0">
                <a:hlinkClick r:id="rId2"/>
              </a:rPr>
              <a:t>Laboratories at the University in the Amazon Region are producing ivermectin to be distributed all along the country</a:t>
            </a:r>
            <a:r>
              <a:rPr lang="en-US" sz="1600" dirty="0"/>
              <a:t>.</a:t>
            </a:r>
          </a:p>
          <a:p>
            <a:r>
              <a:rPr lang="en-US" sz="1600" dirty="0">
                <a:hlinkClick r:id="rId3"/>
              </a:rPr>
              <a:t>The </a:t>
            </a:r>
            <a:r>
              <a:rPr lang="en-US" sz="1600" dirty="0" err="1">
                <a:hlinkClick r:id="rId3"/>
              </a:rPr>
              <a:t>Pharmacotechnics</a:t>
            </a:r>
            <a:r>
              <a:rPr lang="en-US" sz="1600" dirty="0">
                <a:hlinkClick r:id="rId3"/>
              </a:rPr>
              <a:t> area of the University Hospital currently produces ivermectin</a:t>
            </a:r>
            <a:r>
              <a:rPr lang="en-US" sz="1600" dirty="0"/>
              <a:t>.</a:t>
            </a:r>
          </a:p>
          <a:p>
            <a:r>
              <a:rPr lang="en-US" sz="1600" dirty="0">
                <a:hlinkClick r:id="rId4"/>
              </a:rPr>
              <a:t>The Cerro Verde company gave the Arequipa Regional Health Management a donation of laboratory equipment and supplies for the production of ivermectin.</a:t>
            </a:r>
            <a:endParaRPr lang="en-US" sz="1600" dirty="0"/>
          </a:p>
          <a:p>
            <a:r>
              <a:rPr lang="en-US" sz="1600" dirty="0">
                <a:hlinkClick r:id="rId5"/>
              </a:rPr>
              <a:t>Faculty of Chemical Engineering of UNA Puno received a distinction due to their task in producing ivermectin</a:t>
            </a:r>
            <a:r>
              <a:rPr lang="en-US" sz="1600" dirty="0"/>
              <a:t>.</a:t>
            </a:r>
          </a:p>
          <a:p>
            <a:pPr marL="0" indent="0">
              <a:buNone/>
            </a:pPr>
            <a:endParaRPr lang="es-ES" sz="2200" b="1" dirty="0"/>
          </a:p>
          <a:p>
            <a:pPr marL="0" indent="0">
              <a:buNone/>
            </a:pPr>
            <a:r>
              <a:rPr lang="es-ES" sz="2200" b="1" dirty="0"/>
              <a:t>Argentina</a:t>
            </a:r>
          </a:p>
          <a:p>
            <a:r>
              <a:rPr lang="en-US" sz="1600" dirty="0" err="1">
                <a:hlinkClick r:id="rId6"/>
              </a:rPr>
              <a:t>Lafedar</a:t>
            </a:r>
            <a:r>
              <a:rPr lang="en-US" sz="1600" dirty="0">
                <a:hlinkClick r:id="rId6"/>
              </a:rPr>
              <a:t> Laboratories has started manufacturing inhaled ibuprofen and ivermectin to treat COVID-19</a:t>
            </a:r>
            <a:r>
              <a:rPr lang="en-US" sz="1600" dirty="0"/>
              <a:t>.</a:t>
            </a:r>
          </a:p>
          <a:p>
            <a:r>
              <a:rPr lang="en-US" sz="1600" dirty="0">
                <a:hlinkClick r:id="rId7"/>
              </a:rPr>
              <a:t>PLAMECOR (Planta de </a:t>
            </a:r>
            <a:r>
              <a:rPr lang="en-US" sz="1600" dirty="0" err="1">
                <a:hlinkClick r:id="rId7"/>
              </a:rPr>
              <a:t>Medicamentos</a:t>
            </a:r>
            <a:r>
              <a:rPr lang="en-US" sz="1600" dirty="0">
                <a:hlinkClick r:id="rId7"/>
              </a:rPr>
              <a:t> de Corrientes) has produced half a million six-milligram ivermectin tablets which are distributed among health workers in all Corrientes Municipalities.</a:t>
            </a:r>
            <a:br>
              <a:rPr lang="en-US" sz="1600" dirty="0"/>
            </a:br>
            <a:endParaRPr lang="en-US" sz="1600" dirty="0"/>
          </a:p>
          <a:p>
            <a:pPr marL="0" indent="0">
              <a:buNone/>
            </a:pPr>
            <a:r>
              <a:rPr lang="es-ES" sz="2200" b="1" dirty="0" err="1"/>
              <a:t>Brazil</a:t>
            </a:r>
            <a:endParaRPr lang="es-ES" sz="2200" b="1" dirty="0"/>
          </a:p>
          <a:p>
            <a:r>
              <a:rPr lang="en-US" sz="1600" dirty="0">
                <a:hlinkClick r:id="rId8"/>
              </a:rPr>
              <a:t>Two drug traffickers implicated in fraud for the distribution of ivermectin to hospitals.</a:t>
            </a:r>
            <a:endParaRPr lang="en-US" sz="1600" dirty="0"/>
          </a:p>
          <a:p>
            <a:pPr marL="0" indent="0">
              <a:buNone/>
            </a:pPr>
            <a:endParaRPr lang="en-US" sz="1600" dirty="0"/>
          </a:p>
          <a:p>
            <a:endParaRPr lang="en-US" sz="1600" dirty="0"/>
          </a:p>
        </p:txBody>
      </p:sp>
      <p:sp>
        <p:nvSpPr>
          <p:cNvPr id="9" name="Marcador de contenido 5">
            <a:extLst>
              <a:ext uri="{FF2B5EF4-FFF2-40B4-BE49-F238E27FC236}">
                <a16:creationId xmlns:a16="http://schemas.microsoft.com/office/drawing/2014/main" id="{70D97498-C1CE-4FC6-AEBA-03D446567DA0}"/>
              </a:ext>
            </a:extLst>
          </p:cNvPr>
          <p:cNvSpPr txBox="1">
            <a:spLocks/>
          </p:cNvSpPr>
          <p:nvPr/>
        </p:nvSpPr>
        <p:spPr>
          <a:xfrm>
            <a:off x="838201" y="1825625"/>
            <a:ext cx="11171854" cy="49496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s-ES" sz="1400" dirty="0"/>
          </a:p>
        </p:txBody>
      </p:sp>
      <p:sp>
        <p:nvSpPr>
          <p:cNvPr id="2" name="Rectangle 1">
            <a:extLst>
              <a:ext uri="{FF2B5EF4-FFF2-40B4-BE49-F238E27FC236}">
                <a16:creationId xmlns:a16="http://schemas.microsoft.com/office/drawing/2014/main" id="{6467ED3A-9439-47E5-B5BE-867C7B338107}"/>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br>
              <a:rPr kumimoji="0" lang="es-ES" altLang="es-ES" sz="1000" b="0" i="0" u="none" strike="noStrike" cap="none" normalizeH="0" baseline="0" dirty="0">
                <a:ln>
                  <a:noFill/>
                </a:ln>
                <a:solidFill>
                  <a:srgbClr val="343434"/>
                </a:solidFill>
                <a:effectLst/>
                <a:latin typeface="Roboto"/>
              </a:rPr>
            </a:br>
            <a:endParaRPr kumimoji="0" lang="es-ES" altLang="es-E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11" name="Rectangle 5">
            <a:extLst>
              <a:ext uri="{FF2B5EF4-FFF2-40B4-BE49-F238E27FC236}">
                <a16:creationId xmlns:a16="http://schemas.microsoft.com/office/drawing/2014/main" id="{AEDFD746-B177-4805-ADF0-B4EC8F63A1BB}"/>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br>
              <a:rPr kumimoji="0" lang="es-ES" altLang="es-ES" sz="1000" b="0" i="0" u="none" strike="noStrike" cap="none" normalizeH="0" baseline="0" dirty="0">
                <a:ln>
                  <a:noFill/>
                </a:ln>
                <a:solidFill>
                  <a:srgbClr val="343434"/>
                </a:solidFill>
                <a:effectLst/>
                <a:latin typeface="Roboto"/>
              </a:rPr>
            </a:br>
            <a:endParaRPr kumimoji="0" lang="es-ES" altLang="es-E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14" name="Rectangle 7">
            <a:extLst>
              <a:ext uri="{FF2B5EF4-FFF2-40B4-BE49-F238E27FC236}">
                <a16:creationId xmlns:a16="http://schemas.microsoft.com/office/drawing/2014/main" id="{CC50F007-41DF-447C-8A34-3FEC845E70ED}"/>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br>
              <a:rPr kumimoji="0" lang="es-ES" altLang="es-ES" sz="1000" b="0" i="0" u="none" strike="noStrike" cap="none" normalizeH="0" baseline="0" dirty="0">
                <a:ln>
                  <a:noFill/>
                </a:ln>
                <a:solidFill>
                  <a:srgbClr val="343434"/>
                </a:solidFill>
                <a:effectLst/>
                <a:latin typeface="Roboto"/>
              </a:rPr>
            </a:br>
            <a:endParaRPr kumimoji="0" lang="es-ES" altLang="es-E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73741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6725462F-5D3A-46C6-8F6F-06D360231BFB}"/>
              </a:ext>
            </a:extLst>
          </p:cNvPr>
          <p:cNvSpPr>
            <a:spLocks noGrp="1"/>
          </p:cNvSpPr>
          <p:nvPr>
            <p:ph type="title"/>
          </p:nvPr>
        </p:nvSpPr>
        <p:spPr/>
        <p:txBody>
          <a:bodyPr/>
          <a:lstStyle/>
          <a:p>
            <a:r>
              <a:rPr lang="es-ES" dirty="0">
                <a:solidFill>
                  <a:srgbClr val="C00000"/>
                </a:solidFill>
                <a:latin typeface="Calibri" panose="020F0502020204030204"/>
              </a:rPr>
              <a:t>LIST OF COUNTRIES</a:t>
            </a:r>
            <a:endParaRPr lang="es-ES" dirty="0">
              <a:solidFill>
                <a:srgbClr val="C00000"/>
              </a:solidFill>
            </a:endParaRPr>
          </a:p>
        </p:txBody>
      </p:sp>
      <p:sp>
        <p:nvSpPr>
          <p:cNvPr id="3" name="Marcador de contenido 2">
            <a:extLst>
              <a:ext uri="{FF2B5EF4-FFF2-40B4-BE49-F238E27FC236}">
                <a16:creationId xmlns:a16="http://schemas.microsoft.com/office/drawing/2014/main" id="{BF0E6037-1CFE-4517-84E6-6D19E164B1E5}"/>
              </a:ext>
            </a:extLst>
          </p:cNvPr>
          <p:cNvSpPr>
            <a:spLocks noGrp="1"/>
          </p:cNvSpPr>
          <p:nvPr>
            <p:ph idx="1"/>
          </p:nvPr>
        </p:nvSpPr>
        <p:spPr/>
        <p:txBody>
          <a:bodyPr>
            <a:normAutofit/>
          </a:bodyPr>
          <a:lstStyle/>
          <a:p>
            <a:pPr marL="0" indent="0">
              <a:buNone/>
            </a:pPr>
            <a:r>
              <a:rPr lang="es-ES" b="1" dirty="0"/>
              <a:t>Argentina</a:t>
            </a:r>
          </a:p>
          <a:p>
            <a:pPr marL="0" indent="0">
              <a:buNone/>
            </a:pPr>
            <a:r>
              <a:rPr lang="es-ES" sz="2100" dirty="0" err="1"/>
              <a:t>The</a:t>
            </a:r>
            <a:r>
              <a:rPr lang="es-ES" sz="2100" dirty="0"/>
              <a:t> </a:t>
            </a:r>
            <a:r>
              <a:rPr lang="es-ES" sz="2100" dirty="0" err="1"/>
              <a:t>results</a:t>
            </a:r>
            <a:r>
              <a:rPr lang="es-ES" sz="2100" dirty="0"/>
              <a:t> </a:t>
            </a:r>
            <a:r>
              <a:rPr lang="es-ES" sz="2100" dirty="0" err="1"/>
              <a:t>of</a:t>
            </a:r>
            <a:r>
              <a:rPr lang="es-ES" sz="2100" dirty="0"/>
              <a:t> a </a:t>
            </a:r>
            <a:r>
              <a:rPr lang="es-ES" sz="2100" dirty="0" err="1"/>
              <a:t>study</a:t>
            </a:r>
            <a:r>
              <a:rPr lang="es-ES" sz="2100" dirty="0"/>
              <a:t> </a:t>
            </a:r>
            <a:r>
              <a:rPr lang="es-ES" sz="2100" dirty="0" err="1"/>
              <a:t>over</a:t>
            </a:r>
            <a:r>
              <a:rPr lang="es-ES" sz="2100" dirty="0"/>
              <a:t> 45 </a:t>
            </a:r>
            <a:r>
              <a:rPr lang="es-ES" sz="2100" dirty="0" err="1"/>
              <a:t>patients</a:t>
            </a:r>
            <a:r>
              <a:rPr lang="es-ES" sz="2100" dirty="0"/>
              <a:t> </a:t>
            </a:r>
            <a:r>
              <a:rPr lang="es-ES" sz="2100" dirty="0" err="1"/>
              <a:t>have</a:t>
            </a:r>
            <a:r>
              <a:rPr lang="es-ES" sz="2100" dirty="0"/>
              <a:t> </a:t>
            </a:r>
            <a:r>
              <a:rPr lang="es-ES" sz="2100" dirty="0" err="1"/>
              <a:t>boosted</a:t>
            </a:r>
            <a:r>
              <a:rPr lang="es-ES" sz="2100" dirty="0"/>
              <a:t> </a:t>
            </a:r>
            <a:r>
              <a:rPr lang="es-ES" sz="2100" dirty="0" err="1"/>
              <a:t>the</a:t>
            </a:r>
            <a:r>
              <a:rPr lang="es-ES" sz="2100" dirty="0"/>
              <a:t> </a:t>
            </a:r>
            <a:r>
              <a:rPr lang="es-ES" sz="2100" dirty="0" err="1"/>
              <a:t>implementation</a:t>
            </a:r>
            <a:r>
              <a:rPr lang="es-ES" sz="2100" dirty="0"/>
              <a:t> </a:t>
            </a:r>
            <a:r>
              <a:rPr lang="es-ES" sz="2100" dirty="0" err="1"/>
              <a:t>of</a:t>
            </a:r>
            <a:r>
              <a:rPr lang="es-ES" sz="2100" dirty="0"/>
              <a:t> </a:t>
            </a:r>
            <a:r>
              <a:rPr lang="es-ES" sz="2100" dirty="0" err="1"/>
              <a:t>ivermectin</a:t>
            </a:r>
            <a:r>
              <a:rPr lang="es-ES" sz="2100" dirty="0"/>
              <a:t> as a </a:t>
            </a:r>
            <a:r>
              <a:rPr lang="es-ES" sz="2100" dirty="0" err="1"/>
              <a:t>treatment</a:t>
            </a:r>
            <a:r>
              <a:rPr lang="es-ES" sz="2100" dirty="0"/>
              <a:t> </a:t>
            </a:r>
            <a:r>
              <a:rPr lang="es-ES" sz="2100" dirty="0" err="1"/>
              <a:t>against</a:t>
            </a:r>
            <a:r>
              <a:rPr lang="es-ES" sz="2100" dirty="0"/>
              <a:t> COVID-19. </a:t>
            </a:r>
          </a:p>
          <a:p>
            <a:pPr marL="0" indent="0">
              <a:buNone/>
            </a:pPr>
            <a:r>
              <a:rPr lang="es-ES" b="1" dirty="0" err="1"/>
              <a:t>Peru</a:t>
            </a:r>
            <a:endParaRPr lang="es-ES" b="1" dirty="0"/>
          </a:p>
          <a:p>
            <a:pPr marL="0" indent="0">
              <a:buNone/>
            </a:pPr>
            <a:r>
              <a:rPr lang="en-US" sz="2000" dirty="0"/>
              <a:t>Peru is still be the most active country in the administration of ivermectin to the population. The authorities are administering ivermectin both as treatment and prevention in several regions of the country: </a:t>
            </a:r>
            <a:r>
              <a:rPr lang="en-US" sz="2000" dirty="0">
                <a:hlinkClick r:id="rId2"/>
              </a:rPr>
              <a:t>Casa Grande</a:t>
            </a:r>
            <a:r>
              <a:rPr lang="en-US" sz="2000" dirty="0"/>
              <a:t>, </a:t>
            </a:r>
            <a:r>
              <a:rPr lang="en-US" sz="2000" dirty="0">
                <a:hlinkClick r:id="rId3"/>
              </a:rPr>
              <a:t>Arequipa</a:t>
            </a:r>
            <a:r>
              <a:rPr lang="en-US" sz="2000" dirty="0"/>
              <a:t> (</a:t>
            </a:r>
            <a:r>
              <a:rPr lang="en-US" sz="2000" dirty="0" err="1">
                <a:hlinkClick r:id="rId4"/>
              </a:rPr>
              <a:t>Cayma</a:t>
            </a:r>
            <a:r>
              <a:rPr lang="en-US" sz="2000" dirty="0"/>
              <a:t>), </a:t>
            </a:r>
            <a:r>
              <a:rPr lang="en-US" sz="2000" dirty="0">
                <a:hlinkClick r:id="rId5"/>
              </a:rPr>
              <a:t>Tate</a:t>
            </a:r>
            <a:r>
              <a:rPr lang="en-US" sz="2000" dirty="0"/>
              <a:t>, </a:t>
            </a:r>
            <a:r>
              <a:rPr lang="en-US" sz="2000" dirty="0">
                <a:hlinkClick r:id="rId6"/>
              </a:rPr>
              <a:t>Loreto</a:t>
            </a:r>
            <a:r>
              <a:rPr lang="en-US" sz="2000" dirty="0"/>
              <a:t>, </a:t>
            </a:r>
            <a:r>
              <a:rPr lang="en-US" sz="2000" dirty="0" err="1">
                <a:hlinkClick r:id="rId7" action="ppaction://hlinkfile"/>
              </a:rPr>
              <a:t>Anco</a:t>
            </a:r>
            <a:r>
              <a:rPr lang="en-US" sz="2000" dirty="0"/>
              <a:t>, </a:t>
            </a:r>
            <a:r>
              <a:rPr lang="en-US" sz="2000" dirty="0" err="1">
                <a:hlinkClick r:id="rId8"/>
              </a:rPr>
              <a:t>Parcona</a:t>
            </a:r>
            <a:r>
              <a:rPr lang="en-US" sz="2000" dirty="0"/>
              <a:t>.</a:t>
            </a:r>
          </a:p>
          <a:p>
            <a:pPr marL="0" indent="0">
              <a:buNone/>
            </a:pPr>
            <a:endParaRPr lang="es-ES" b="1" dirty="0"/>
          </a:p>
        </p:txBody>
      </p:sp>
      <p:sp>
        <p:nvSpPr>
          <p:cNvPr id="9" name="Marcador de contenido 5">
            <a:extLst>
              <a:ext uri="{FF2B5EF4-FFF2-40B4-BE49-F238E27FC236}">
                <a16:creationId xmlns:a16="http://schemas.microsoft.com/office/drawing/2014/main" id="{70D97498-C1CE-4FC6-AEBA-03D446567DA0}"/>
              </a:ext>
            </a:extLst>
          </p:cNvPr>
          <p:cNvSpPr txBox="1">
            <a:spLocks/>
          </p:cNvSpPr>
          <p:nvPr/>
        </p:nvSpPr>
        <p:spPr>
          <a:xfrm>
            <a:off x="838201" y="1536146"/>
            <a:ext cx="11171854" cy="52391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400" dirty="0"/>
          </a:p>
          <a:p>
            <a:pPr marL="0" indent="0">
              <a:lnSpc>
                <a:spcPct val="100000"/>
              </a:lnSpc>
              <a:buNone/>
            </a:pPr>
            <a:br>
              <a:rPr lang="es-ES" sz="1400" dirty="0"/>
            </a:br>
            <a:endParaRPr lang="es-ES" sz="1400" dirty="0"/>
          </a:p>
        </p:txBody>
      </p:sp>
      <p:sp>
        <p:nvSpPr>
          <p:cNvPr id="2" name="Rectangle 1">
            <a:extLst>
              <a:ext uri="{FF2B5EF4-FFF2-40B4-BE49-F238E27FC236}">
                <a16:creationId xmlns:a16="http://schemas.microsoft.com/office/drawing/2014/main" id="{6467ED3A-9439-47E5-B5BE-867C7B338107}"/>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br>
              <a:rPr kumimoji="0" lang="es-ES" altLang="es-ES" sz="1000" b="0" i="0" u="none" strike="noStrike" cap="none" normalizeH="0" baseline="0" dirty="0">
                <a:ln>
                  <a:noFill/>
                </a:ln>
                <a:solidFill>
                  <a:srgbClr val="343434"/>
                </a:solidFill>
                <a:effectLst/>
                <a:latin typeface="Roboto"/>
              </a:rPr>
            </a:br>
            <a:endParaRPr kumimoji="0" lang="es-ES" altLang="es-E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11" name="Rectangle 5">
            <a:extLst>
              <a:ext uri="{FF2B5EF4-FFF2-40B4-BE49-F238E27FC236}">
                <a16:creationId xmlns:a16="http://schemas.microsoft.com/office/drawing/2014/main" id="{AEDFD746-B177-4805-ADF0-B4EC8F63A1BB}"/>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br>
              <a:rPr kumimoji="0" lang="es-ES" altLang="es-ES" sz="1000" b="0" i="0" u="none" strike="noStrike" cap="none" normalizeH="0" baseline="0" dirty="0">
                <a:ln>
                  <a:noFill/>
                </a:ln>
                <a:solidFill>
                  <a:srgbClr val="343434"/>
                </a:solidFill>
                <a:effectLst/>
                <a:latin typeface="Roboto"/>
              </a:rPr>
            </a:br>
            <a:endParaRPr kumimoji="0" lang="es-ES" altLang="es-E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14" name="Rectangle 7">
            <a:extLst>
              <a:ext uri="{FF2B5EF4-FFF2-40B4-BE49-F238E27FC236}">
                <a16:creationId xmlns:a16="http://schemas.microsoft.com/office/drawing/2014/main" id="{CC50F007-41DF-447C-8A34-3FEC845E70ED}"/>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br>
              <a:rPr kumimoji="0" lang="es-ES" altLang="es-ES" sz="1000" b="0" i="0" u="none" strike="noStrike" cap="none" normalizeH="0" baseline="0" dirty="0">
                <a:ln>
                  <a:noFill/>
                </a:ln>
                <a:solidFill>
                  <a:srgbClr val="343434"/>
                </a:solidFill>
                <a:effectLst/>
                <a:latin typeface="Roboto"/>
              </a:rPr>
            </a:br>
            <a:endParaRPr kumimoji="0" lang="es-ES" altLang="es-E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7" name="Título 4">
            <a:extLst>
              <a:ext uri="{FF2B5EF4-FFF2-40B4-BE49-F238E27FC236}">
                <a16:creationId xmlns:a16="http://schemas.microsoft.com/office/drawing/2014/main" id="{1986AC81-35ED-4575-81D0-AA76110E75EB}"/>
              </a:ext>
            </a:extLst>
          </p:cNvPr>
          <p:cNvSpPr txBox="1">
            <a:spLocks/>
          </p:cNvSpPr>
          <p:nvPr/>
        </p:nvSpPr>
        <p:spPr>
          <a:xfrm>
            <a:off x="838200" y="84070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dirty="0" err="1">
                <a:latin typeface="Calibri" panose="020F0502020204030204"/>
              </a:rPr>
              <a:t>where</a:t>
            </a:r>
            <a:r>
              <a:rPr lang="es-ES" sz="3600" dirty="0">
                <a:latin typeface="Calibri" panose="020F0502020204030204"/>
              </a:rPr>
              <a:t> </a:t>
            </a:r>
            <a:r>
              <a:rPr lang="es-ES" sz="3600" dirty="0" err="1">
                <a:latin typeface="Calibri" panose="020F0502020204030204"/>
              </a:rPr>
              <a:t>ivermectin</a:t>
            </a:r>
            <a:r>
              <a:rPr lang="es-ES" sz="3600" dirty="0">
                <a:latin typeface="Calibri" panose="020F0502020204030204"/>
              </a:rPr>
              <a:t> </a:t>
            </a:r>
            <a:r>
              <a:rPr lang="es-ES" sz="3600" dirty="0" err="1">
                <a:latin typeface="Calibri" panose="020F0502020204030204"/>
              </a:rPr>
              <a:t>is</a:t>
            </a:r>
            <a:r>
              <a:rPr lang="es-ES" sz="3600" dirty="0">
                <a:latin typeface="Calibri" panose="020F0502020204030204"/>
              </a:rPr>
              <a:t> </a:t>
            </a:r>
            <a:r>
              <a:rPr lang="es-ES" sz="3600" dirty="0" err="1">
                <a:latin typeface="Calibri" panose="020F0502020204030204"/>
              </a:rPr>
              <a:t>being</a:t>
            </a:r>
            <a:r>
              <a:rPr lang="es-ES" sz="3600" dirty="0">
                <a:latin typeface="Calibri" panose="020F0502020204030204"/>
              </a:rPr>
              <a:t> </a:t>
            </a:r>
            <a:r>
              <a:rPr lang="es-ES" sz="3600" dirty="0" err="1">
                <a:latin typeface="Calibri" panose="020F0502020204030204"/>
              </a:rPr>
              <a:t>distributed</a:t>
            </a:r>
            <a:r>
              <a:rPr lang="es-ES" sz="3600" dirty="0">
                <a:latin typeface="Calibri" panose="020F0502020204030204"/>
              </a:rPr>
              <a:t> </a:t>
            </a:r>
            <a:r>
              <a:rPr lang="es-ES" sz="3600" dirty="0" err="1">
                <a:latin typeface="Calibri" panose="020F0502020204030204"/>
              </a:rPr>
              <a:t>massively</a:t>
            </a:r>
            <a:endParaRPr lang="es-ES" sz="3600" dirty="0"/>
          </a:p>
        </p:txBody>
      </p:sp>
    </p:spTree>
    <p:extLst>
      <p:ext uri="{BB962C8B-B14F-4D97-AF65-F5344CB8AC3E}">
        <p14:creationId xmlns:p14="http://schemas.microsoft.com/office/powerpoint/2010/main" val="4029345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6725462F-5D3A-46C6-8F6F-06D360231BFB}"/>
              </a:ext>
            </a:extLst>
          </p:cNvPr>
          <p:cNvSpPr>
            <a:spLocks noGrp="1"/>
          </p:cNvSpPr>
          <p:nvPr>
            <p:ph type="title"/>
          </p:nvPr>
        </p:nvSpPr>
        <p:spPr/>
        <p:txBody>
          <a:bodyPr/>
          <a:lstStyle/>
          <a:p>
            <a:r>
              <a:rPr lang="es-ES" dirty="0">
                <a:solidFill>
                  <a:srgbClr val="C00000"/>
                </a:solidFill>
                <a:latin typeface="Calibri" panose="020F0502020204030204"/>
              </a:rPr>
              <a:t>NEWS ON ADVERSE EVENTS</a:t>
            </a:r>
            <a:endParaRPr lang="es-ES" dirty="0">
              <a:solidFill>
                <a:srgbClr val="C00000"/>
              </a:solidFill>
            </a:endParaRPr>
          </a:p>
        </p:txBody>
      </p:sp>
      <p:sp>
        <p:nvSpPr>
          <p:cNvPr id="3" name="Marcador de contenido 2">
            <a:extLst>
              <a:ext uri="{FF2B5EF4-FFF2-40B4-BE49-F238E27FC236}">
                <a16:creationId xmlns:a16="http://schemas.microsoft.com/office/drawing/2014/main" id="{2D2A97B0-902B-43A3-BA07-90BCD402DA71}"/>
              </a:ext>
            </a:extLst>
          </p:cNvPr>
          <p:cNvSpPr>
            <a:spLocks noGrp="1"/>
          </p:cNvSpPr>
          <p:nvPr>
            <p:ph idx="1"/>
          </p:nvPr>
        </p:nvSpPr>
        <p:spPr/>
        <p:txBody>
          <a:bodyPr/>
          <a:lstStyle/>
          <a:p>
            <a:pPr marL="0" indent="0">
              <a:buNone/>
            </a:pPr>
            <a:r>
              <a:rPr lang="es-ES" b="1" dirty="0" err="1"/>
              <a:t>Peru</a:t>
            </a:r>
            <a:endParaRPr lang="es-ES" b="1" dirty="0"/>
          </a:p>
          <a:p>
            <a:r>
              <a:rPr lang="en-US" sz="2000" dirty="0">
                <a:hlinkClick r:id="rId2"/>
              </a:rPr>
              <a:t>Self-medication increases deaths linked to COVID-19 in Peru</a:t>
            </a:r>
            <a:r>
              <a:rPr lang="en-US" sz="2000" dirty="0"/>
              <a:t>.</a:t>
            </a:r>
            <a:endParaRPr lang="es-ES" sz="2000" dirty="0"/>
          </a:p>
        </p:txBody>
      </p:sp>
      <p:sp>
        <p:nvSpPr>
          <p:cNvPr id="9" name="Marcador de contenido 5">
            <a:extLst>
              <a:ext uri="{FF2B5EF4-FFF2-40B4-BE49-F238E27FC236}">
                <a16:creationId xmlns:a16="http://schemas.microsoft.com/office/drawing/2014/main" id="{70D97498-C1CE-4FC6-AEBA-03D446567DA0}"/>
              </a:ext>
            </a:extLst>
          </p:cNvPr>
          <p:cNvSpPr txBox="1">
            <a:spLocks/>
          </p:cNvSpPr>
          <p:nvPr/>
        </p:nvSpPr>
        <p:spPr>
          <a:xfrm>
            <a:off x="838201" y="1536146"/>
            <a:ext cx="11171854" cy="52391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400" dirty="0"/>
          </a:p>
          <a:p>
            <a:pPr marL="0" indent="0">
              <a:lnSpc>
                <a:spcPct val="100000"/>
              </a:lnSpc>
              <a:buNone/>
            </a:pPr>
            <a:br>
              <a:rPr lang="es-ES" sz="1400" dirty="0"/>
            </a:br>
            <a:endParaRPr lang="es-ES" sz="1400" dirty="0"/>
          </a:p>
        </p:txBody>
      </p:sp>
      <p:sp>
        <p:nvSpPr>
          <p:cNvPr id="2" name="Rectangle 1">
            <a:extLst>
              <a:ext uri="{FF2B5EF4-FFF2-40B4-BE49-F238E27FC236}">
                <a16:creationId xmlns:a16="http://schemas.microsoft.com/office/drawing/2014/main" id="{6467ED3A-9439-47E5-B5BE-867C7B338107}"/>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br>
              <a:rPr kumimoji="0" lang="es-ES" altLang="es-ES" sz="1000" b="0" i="0" u="none" strike="noStrike" cap="none" normalizeH="0" baseline="0" dirty="0">
                <a:ln>
                  <a:noFill/>
                </a:ln>
                <a:solidFill>
                  <a:srgbClr val="343434"/>
                </a:solidFill>
                <a:effectLst/>
                <a:latin typeface="Roboto"/>
              </a:rPr>
            </a:br>
            <a:endParaRPr kumimoji="0" lang="es-ES" altLang="es-E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11" name="Rectangle 5">
            <a:extLst>
              <a:ext uri="{FF2B5EF4-FFF2-40B4-BE49-F238E27FC236}">
                <a16:creationId xmlns:a16="http://schemas.microsoft.com/office/drawing/2014/main" id="{AEDFD746-B177-4805-ADF0-B4EC8F63A1BB}"/>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br>
              <a:rPr kumimoji="0" lang="es-ES" altLang="es-ES" sz="1000" b="0" i="0" u="none" strike="noStrike" cap="none" normalizeH="0" baseline="0" dirty="0">
                <a:ln>
                  <a:noFill/>
                </a:ln>
                <a:solidFill>
                  <a:srgbClr val="343434"/>
                </a:solidFill>
                <a:effectLst/>
                <a:latin typeface="Roboto"/>
              </a:rPr>
            </a:br>
            <a:endParaRPr kumimoji="0" lang="es-ES" altLang="es-E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14" name="Rectangle 7">
            <a:extLst>
              <a:ext uri="{FF2B5EF4-FFF2-40B4-BE49-F238E27FC236}">
                <a16:creationId xmlns:a16="http://schemas.microsoft.com/office/drawing/2014/main" id="{CC50F007-41DF-447C-8A34-3FEC845E70ED}"/>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br>
              <a:rPr kumimoji="0" lang="es-ES" altLang="es-ES" sz="1000" b="0" i="0" u="none" strike="noStrike" cap="none" normalizeH="0" baseline="0" dirty="0">
                <a:ln>
                  <a:noFill/>
                </a:ln>
                <a:solidFill>
                  <a:srgbClr val="343434"/>
                </a:solidFill>
                <a:effectLst/>
                <a:latin typeface="Roboto"/>
              </a:rPr>
            </a:br>
            <a:endParaRPr kumimoji="0" lang="es-ES" altLang="es-E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87731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2">
            <a:extLst>
              <a:ext uri="{FF2B5EF4-FFF2-40B4-BE49-F238E27FC236}">
                <a16:creationId xmlns:a16="http://schemas.microsoft.com/office/drawing/2014/main" id="{B2ACC3E0-525F-4F02-82FC-F910406E362F}"/>
              </a:ext>
            </a:extLst>
          </p:cNvPr>
          <p:cNvSpPr>
            <a:spLocks noGrp="1"/>
          </p:cNvSpPr>
          <p:nvPr>
            <p:ph type="title"/>
          </p:nvPr>
        </p:nvSpPr>
        <p:spPr>
          <a:xfrm>
            <a:off x="7273245" y="2046514"/>
            <a:ext cx="4809898" cy="1600200"/>
          </a:xfrm>
        </p:spPr>
        <p:txBody>
          <a:bodyPr>
            <a:noAutofit/>
          </a:bodyPr>
          <a:lstStyle/>
          <a:p>
            <a:r>
              <a:rPr lang="es-ES" sz="2700" dirty="0" err="1"/>
              <a:t>For</a:t>
            </a:r>
            <a:r>
              <a:rPr lang="es-ES" sz="2700" dirty="0"/>
              <a:t> more </a:t>
            </a:r>
            <a:r>
              <a:rPr lang="es-ES" sz="2700" dirty="0" err="1"/>
              <a:t>information</a:t>
            </a:r>
            <a:r>
              <a:rPr lang="es-ES" sz="2700" dirty="0"/>
              <a:t>:</a:t>
            </a:r>
            <a:br>
              <a:rPr lang="es-ES" sz="2700" dirty="0"/>
            </a:br>
            <a:br>
              <a:rPr lang="es-ES" sz="2700" dirty="0"/>
            </a:br>
            <a:r>
              <a:rPr lang="es-ES" sz="2700" b="1" dirty="0">
                <a:solidFill>
                  <a:srgbClr val="C00000"/>
                </a:solidFill>
              </a:rPr>
              <a:t>carolina.pozo@isglobal.org</a:t>
            </a:r>
          </a:p>
        </p:txBody>
      </p:sp>
      <p:sp>
        <p:nvSpPr>
          <p:cNvPr id="6" name="Rectángulo 5">
            <a:extLst>
              <a:ext uri="{FF2B5EF4-FFF2-40B4-BE49-F238E27FC236}">
                <a16:creationId xmlns:a16="http://schemas.microsoft.com/office/drawing/2014/main" id="{67974BD6-0E7C-4548-8557-21886BE65E3F}"/>
              </a:ext>
            </a:extLst>
          </p:cNvPr>
          <p:cNvSpPr/>
          <p:nvPr/>
        </p:nvSpPr>
        <p:spPr>
          <a:xfrm>
            <a:off x="-74645" y="-74645"/>
            <a:ext cx="6410131" cy="708193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98495516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9419</TotalTime>
  <Words>530</Words>
  <Application>Microsoft Office PowerPoint</Application>
  <PresentationFormat>Panorámica</PresentationFormat>
  <Paragraphs>69</Paragraphs>
  <Slides>7</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7</vt:i4>
      </vt:variant>
    </vt:vector>
  </HeadingPairs>
  <TitlesOfParts>
    <vt:vector size="12" baseType="lpstr">
      <vt:lpstr>Arial</vt:lpstr>
      <vt:lpstr>Calibri</vt:lpstr>
      <vt:lpstr>Calibri Light</vt:lpstr>
      <vt:lpstr>Roboto</vt:lpstr>
      <vt:lpstr>Tema de Office</vt:lpstr>
      <vt:lpstr>IVERMECTIN:  Situation in LATAM 20 September – 2 October</vt:lpstr>
      <vt:lpstr>IVERMECTIN ONLINE  MEDIA IMPACTS 20 September to 2 October</vt:lpstr>
      <vt:lpstr>GENERAL ASPECTS</vt:lpstr>
      <vt:lpstr>NEWS ON SUPPLIER CHAINS</vt:lpstr>
      <vt:lpstr>LIST OF COUNTRIES</vt:lpstr>
      <vt:lpstr>NEWS ON ADVERSE EVENTS</vt:lpstr>
      <vt:lpstr>For more information:  carolina.pozo@isglobal.org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IVERMECTIN  IN LATAM</dc:title>
  <dc:creator>CAROLINA POZO</dc:creator>
  <cp:lastModifiedBy>CAROLINA POZO</cp:lastModifiedBy>
  <cp:revision>195</cp:revision>
  <dcterms:created xsi:type="dcterms:W3CDTF">2020-07-06T09:54:49Z</dcterms:created>
  <dcterms:modified xsi:type="dcterms:W3CDTF">2020-10-04T11:43:51Z</dcterms:modified>
</cp:coreProperties>
</file>