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3" r:id="rId5"/>
    <p:sldId id="258" r:id="rId6"/>
    <p:sldId id="259" r:id="rId7"/>
    <p:sldId id="261"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POZO" initials="CP" lastIdx="1" clrIdx="0">
    <p:extLst>
      <p:ext uri="{19B8F6BF-5375-455C-9EA6-DF929625EA0E}">
        <p15:presenceInfo xmlns:p15="http://schemas.microsoft.com/office/powerpoint/2012/main" userId="S-1-5-21-3796330410-2714697548-3669533216-10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CDE8F-AC85-43F7-A5E0-3EA5C9CDED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E1FCFB6-1F73-464D-B852-8907B2337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BD169B-EBDC-404A-A133-006836E77104}"/>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5" name="Marcador de pie de página 4">
            <a:extLst>
              <a:ext uri="{FF2B5EF4-FFF2-40B4-BE49-F238E27FC236}">
                <a16:creationId xmlns:a16="http://schemas.microsoft.com/office/drawing/2014/main" id="{F5A662AC-AF36-494F-A253-A702A09E50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BE1385-AEB2-452C-85A4-FDB17EEDCB9F}"/>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47201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D5490-8293-4F21-A198-10287B89A14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EBF3381-8FF0-45EE-945A-D5A92F17996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27BC86-3DC9-4254-B669-C9A303D6ACD0}"/>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5" name="Marcador de pie de página 4">
            <a:extLst>
              <a:ext uri="{FF2B5EF4-FFF2-40B4-BE49-F238E27FC236}">
                <a16:creationId xmlns:a16="http://schemas.microsoft.com/office/drawing/2014/main" id="{3E5A586F-DC03-47ED-9CE1-E3F0DB6B10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357CF1-99A5-4A2D-8293-0AA016667164}"/>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21002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37F13CA-02FD-410C-8BEF-730853DAAC5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3DBD8EB-5057-4F74-A28F-CA631A2F017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A29610-C227-4C19-BA65-6927992CBF0B}"/>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5" name="Marcador de pie de página 4">
            <a:extLst>
              <a:ext uri="{FF2B5EF4-FFF2-40B4-BE49-F238E27FC236}">
                <a16:creationId xmlns:a16="http://schemas.microsoft.com/office/drawing/2014/main" id="{4C8704D7-7EEF-432E-8775-65891C913A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9CE456-FB1E-47FB-A7CE-C15AD6C0826E}"/>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81545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24AAC-7A21-492A-B867-3820AA83191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C836A24-9621-4800-9FCD-763B271E9F5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6C34D7-06FA-4C51-9158-1922A96E5AEE}"/>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5" name="Marcador de pie de página 4">
            <a:extLst>
              <a:ext uri="{FF2B5EF4-FFF2-40B4-BE49-F238E27FC236}">
                <a16:creationId xmlns:a16="http://schemas.microsoft.com/office/drawing/2014/main" id="{42E7B0ED-639A-42A4-84B1-17B3E58642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FB0D5E4-300D-49A6-9DCC-91F948EDDF30}"/>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16065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594DF-CF8A-42C4-95AA-C32C56F250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48F3F8-2259-4194-8B43-C79AD2D7D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7D441F5-E935-4B52-B923-D0CAD23FA894}"/>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5" name="Marcador de pie de página 4">
            <a:extLst>
              <a:ext uri="{FF2B5EF4-FFF2-40B4-BE49-F238E27FC236}">
                <a16:creationId xmlns:a16="http://schemas.microsoft.com/office/drawing/2014/main" id="{BE696A41-DFAB-4233-8CF0-ACC942D770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23EEA4D-69AD-40A6-B6B9-8800EDF66F62}"/>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52071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FE097A-6DEB-4764-AB5D-255CEFDB023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2C919E-1285-45CD-8647-E1C6E466AEF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78DA-6FCB-4EBE-940C-ED473FE53AD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49C472-3B50-4E24-8394-EDF7AE3DF024}"/>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6" name="Marcador de pie de página 5">
            <a:extLst>
              <a:ext uri="{FF2B5EF4-FFF2-40B4-BE49-F238E27FC236}">
                <a16:creationId xmlns:a16="http://schemas.microsoft.com/office/drawing/2014/main" id="{AF907BB6-6CB1-49D1-AB8D-93887E108FB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353B987-8106-42B6-BE87-567D4936B2B3}"/>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19453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582B6-43A0-4FC1-A967-AF3D1B0212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026831-07ED-46AA-96E1-D1294488DC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FD92EB64-D231-4771-81C1-9ADFDE21BD3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6F6BCB4-BAFC-41A2-A33E-91C440277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99773BF-2493-4E4A-A58C-E463EFDD44D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22D66E5-E401-4698-8CB6-2C5138E211B6}"/>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8" name="Marcador de pie de página 7">
            <a:extLst>
              <a:ext uri="{FF2B5EF4-FFF2-40B4-BE49-F238E27FC236}">
                <a16:creationId xmlns:a16="http://schemas.microsoft.com/office/drawing/2014/main" id="{4A331FC8-A65D-4676-9BA5-1D63B779ACC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01F3AF1-950D-408D-B8B3-9431FA50B758}"/>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04667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5EB2C-49C5-4197-9850-964C5F6F6D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1228AD9-3368-480A-BD10-3B698E54781B}"/>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4" name="Marcador de pie de página 3">
            <a:extLst>
              <a:ext uri="{FF2B5EF4-FFF2-40B4-BE49-F238E27FC236}">
                <a16:creationId xmlns:a16="http://schemas.microsoft.com/office/drawing/2014/main" id="{2D27DFA8-0FE1-496C-B9CC-122E8412B59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9B18E85-3AB1-4954-93FA-057893F87021}"/>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168752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6FDC0A1-CB96-4F7B-9B5B-27B39C79FD2D}"/>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3" name="Marcador de pie de página 2">
            <a:extLst>
              <a:ext uri="{FF2B5EF4-FFF2-40B4-BE49-F238E27FC236}">
                <a16:creationId xmlns:a16="http://schemas.microsoft.com/office/drawing/2014/main" id="{EDE950AF-CACC-4031-BD99-61BB81BEAF4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8C109B8-3F28-4C36-A207-82F32930BB32}"/>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201460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E1E5D-BF0F-4340-AB10-11000DA0C8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94D886-EC57-41C4-BB6F-B6CAC803FC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8B5B97-2BDB-4938-A081-249D2D089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E958EA-8997-473B-AA93-082FE369E1E4}"/>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6" name="Marcador de pie de página 5">
            <a:extLst>
              <a:ext uri="{FF2B5EF4-FFF2-40B4-BE49-F238E27FC236}">
                <a16:creationId xmlns:a16="http://schemas.microsoft.com/office/drawing/2014/main" id="{F2C92109-8070-45B0-8E5B-62512E055A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763CF8-F3E5-437E-8686-5A4698645990}"/>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424037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77B52-5F6D-4488-AA4A-9C33E803595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709C483-5838-4A79-A865-CD6BC66AA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384C60-90D3-46A7-99F5-A744EFF10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6DC6879-BE1B-4E1F-AE78-6093FB52278C}"/>
              </a:ext>
            </a:extLst>
          </p:cNvPr>
          <p:cNvSpPr>
            <a:spLocks noGrp="1"/>
          </p:cNvSpPr>
          <p:nvPr>
            <p:ph type="dt" sz="half" idx="10"/>
          </p:nvPr>
        </p:nvSpPr>
        <p:spPr/>
        <p:txBody>
          <a:bodyPr/>
          <a:lstStyle/>
          <a:p>
            <a:fld id="{9EAFA341-E167-4DF0-9CAE-2628882A5D4E}" type="datetimeFigureOut">
              <a:rPr lang="es-ES" smtClean="0"/>
              <a:t>28/08/2020</a:t>
            </a:fld>
            <a:endParaRPr lang="es-ES"/>
          </a:p>
        </p:txBody>
      </p:sp>
      <p:sp>
        <p:nvSpPr>
          <p:cNvPr id="6" name="Marcador de pie de página 5">
            <a:extLst>
              <a:ext uri="{FF2B5EF4-FFF2-40B4-BE49-F238E27FC236}">
                <a16:creationId xmlns:a16="http://schemas.microsoft.com/office/drawing/2014/main" id="{81677BD0-F30F-4958-B693-E777E42AB5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F37F6C-F296-44A7-BC45-B93240FF44CC}"/>
              </a:ext>
            </a:extLst>
          </p:cNvPr>
          <p:cNvSpPr>
            <a:spLocks noGrp="1"/>
          </p:cNvSpPr>
          <p:nvPr>
            <p:ph type="sldNum" sz="quarter" idx="12"/>
          </p:nvPr>
        </p:nvSpPr>
        <p:spPr/>
        <p:txBody>
          <a:bodyPr/>
          <a:lstStyle/>
          <a:p>
            <a:fld id="{7A774D87-D129-4959-83EF-83E0E3D9D978}" type="slidenum">
              <a:rPr lang="es-ES" smtClean="0"/>
              <a:t>‹Nº›</a:t>
            </a:fld>
            <a:endParaRPr lang="es-ES"/>
          </a:p>
        </p:txBody>
      </p:sp>
    </p:spTree>
    <p:extLst>
      <p:ext uri="{BB962C8B-B14F-4D97-AF65-F5344CB8AC3E}">
        <p14:creationId xmlns:p14="http://schemas.microsoft.com/office/powerpoint/2010/main" val="33781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1CAB3CE-08DD-43AE-A169-87A1EEEF7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4F5524-DA8E-406A-BE3C-19DA7638E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ACBF0D-F5A6-466E-A1C5-40CE646AA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FA341-E167-4DF0-9CAE-2628882A5D4E}" type="datetimeFigureOut">
              <a:rPr lang="es-ES" smtClean="0"/>
              <a:t>28/08/2020</a:t>
            </a:fld>
            <a:endParaRPr lang="es-ES"/>
          </a:p>
        </p:txBody>
      </p:sp>
      <p:sp>
        <p:nvSpPr>
          <p:cNvPr id="5" name="Marcador de pie de página 4">
            <a:extLst>
              <a:ext uri="{FF2B5EF4-FFF2-40B4-BE49-F238E27FC236}">
                <a16:creationId xmlns:a16="http://schemas.microsoft.com/office/drawing/2014/main" id="{699F4241-C0EC-4D92-B9C0-8CD59DCAA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6DA15F7-42FA-48E3-97A2-CB11BB5DDF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74D87-D129-4959-83EF-83E0E3D9D978}" type="slidenum">
              <a:rPr lang="es-ES" smtClean="0"/>
              <a:t>‹Nº›</a:t>
            </a:fld>
            <a:endParaRPr lang="es-ES"/>
          </a:p>
        </p:txBody>
      </p:sp>
    </p:spTree>
    <p:extLst>
      <p:ext uri="{BB962C8B-B14F-4D97-AF65-F5344CB8AC3E}">
        <p14:creationId xmlns:p14="http://schemas.microsoft.com/office/powerpoint/2010/main" val="3179702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hyperlink" Target="https://www.diariodechimbote.com/portada/noticias-locales/115316-2020-08-28-06-17-27" TargetMode="External"/><Relationship Id="rId3" Type="http://schemas.openxmlformats.org/officeDocument/2006/relationships/hyperlink" Target="https://eldiariodecoahuila.com.mx/2020/08/21/bolivia-intensifica-busqueda-de-contagiados-de-covid-19/" TargetMode="External"/><Relationship Id="rId7" Type="http://schemas.openxmlformats.org/officeDocument/2006/relationships/hyperlink" Target="https://odia.ig.com.br/opiniao/2020/08/5974481-dr--luizinho--mp-da-vacina--resultado-da-uniao-dos-diferentes.html#foto=1" TargetMode="External"/><Relationship Id="rId12" Type="http://schemas.openxmlformats.org/officeDocument/2006/relationships/hyperlink" Target="https://reputation.kantar.com/public/ReviewKiosk?ticket=CB149A12A0EFB1E299ABBC3756D83383778536A3980ABF6272B986D11E8FCD1791E039D62800601119C280BFA3EC14682B78417B838C7D8EF12FD9BA8C7AA0F972B0C727527345BFE8A58077CE9E2C83990501DF60A0F3B44781A7E97F7B16892C8E69697E7ADC9AEEC8A4312104C8A2948E4B428137B2B11C46070A68BE7906" TargetMode="External"/><Relationship Id="rId2" Type="http://schemas.openxmlformats.org/officeDocument/2006/relationships/hyperlink" Target="https://www.nsctotal.com.br/colunistas/dagmara-spautz/medicos-representam-sc-em-encontro-nacional-sobre-tratamento-precoce" TargetMode="External"/><Relationship Id="rId1" Type="http://schemas.openxmlformats.org/officeDocument/2006/relationships/slideLayout" Target="../slideLayouts/slideLayout2.xml"/><Relationship Id="rId6" Type="http://schemas.openxmlformats.org/officeDocument/2006/relationships/hyperlink" Target="http://www.radioyaravi.org.pe/empresarial/a-la-ositiva-seguros-se-une-a-la-campa%C3%B1a----arequipa-unida----para-apoyar-a-afectados-por-el-covid-19-267" TargetMode="External"/><Relationship Id="rId11" Type="http://schemas.openxmlformats.org/officeDocument/2006/relationships/hyperlink" Target="https://palabrasclaras.mx/nacional/elimina-cofepris-trabas-para-producir-medicamentos-genericos/" TargetMode="External"/><Relationship Id="rId5" Type="http://schemas.openxmlformats.org/officeDocument/2006/relationships/hyperlink" Target="https://www.ellitoral.com/index.php/id_um/254900-corrientes-investigara-la-eficacia-de-la-ivermectina-contra-el-coronavirus-experimental-nacionales.html" TargetMode="External"/><Relationship Id="rId10" Type="http://schemas.openxmlformats.org/officeDocument/2006/relationships/hyperlink" Target="https://nnc.mx/categoria/sinaloa/sinaloa.-preve-profeco-multas-de-un-millon-de-pesos-por-irregularidades-en-precios-de-hospitales/1593409629" TargetMode="External"/><Relationship Id="rId4" Type="http://schemas.openxmlformats.org/officeDocument/2006/relationships/hyperlink" Target="https://larepublica.pe/sociedad/2020/08/21/cusco-automedicacion-y-la-falsa-seguridad-de-que-no-habra-contagio-lrsd/" TargetMode="External"/><Relationship Id="rId9" Type="http://schemas.openxmlformats.org/officeDocument/2006/relationships/hyperlink" Target="https://twnews.co/co-news/el-nuevo-amanec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D9F313-A555-492C-A890-FED2D05D837B}"/>
              </a:ext>
            </a:extLst>
          </p:cNvPr>
          <p:cNvSpPr>
            <a:spLocks noGrp="1"/>
          </p:cNvSpPr>
          <p:nvPr>
            <p:ph type="title"/>
          </p:nvPr>
        </p:nvSpPr>
        <p:spPr>
          <a:xfrm>
            <a:off x="654729" y="1077686"/>
            <a:ext cx="4343400" cy="1600200"/>
          </a:xfrm>
        </p:spPr>
        <p:txBody>
          <a:bodyPr>
            <a:normAutofit fontScale="90000"/>
          </a:bodyPr>
          <a:lstStyle/>
          <a:p>
            <a:pPr lvl="0">
              <a:spcBef>
                <a:spcPts val="1000"/>
              </a:spcBef>
            </a:pPr>
            <a:r>
              <a:rPr lang="es-ES" sz="6700" b="1" dirty="0">
                <a:solidFill>
                  <a:srgbClr val="C00000"/>
                </a:solidFill>
              </a:rPr>
              <a:t>IVERMECTIN</a:t>
            </a:r>
            <a:r>
              <a:rPr lang="es-ES" sz="4800" b="1" dirty="0"/>
              <a:t> </a:t>
            </a:r>
            <a:br>
              <a:rPr lang="es-ES" sz="4800" b="1" dirty="0"/>
            </a:br>
            <a:r>
              <a:rPr lang="es-ES" sz="2700" b="1" dirty="0" err="1">
                <a:solidFill>
                  <a:prstClr val="black"/>
                </a:solidFill>
                <a:latin typeface="Calibri" panose="020F0502020204030204"/>
                <a:ea typeface="+mn-ea"/>
                <a:cs typeface="+mn-cs"/>
              </a:rPr>
              <a:t>Press</a:t>
            </a:r>
            <a:r>
              <a:rPr lang="es-ES" sz="2700" b="1" dirty="0">
                <a:solidFill>
                  <a:prstClr val="black"/>
                </a:solidFill>
                <a:latin typeface="Calibri" panose="020F0502020204030204"/>
                <a:ea typeface="+mn-ea"/>
                <a:cs typeface="+mn-cs"/>
              </a:rPr>
              <a:t> </a:t>
            </a:r>
            <a:r>
              <a:rPr lang="es-ES" sz="2700" b="1" dirty="0" err="1">
                <a:solidFill>
                  <a:prstClr val="black"/>
                </a:solidFill>
                <a:latin typeface="Calibri" panose="020F0502020204030204"/>
                <a:ea typeface="+mn-ea"/>
                <a:cs typeface="+mn-cs"/>
              </a:rPr>
              <a:t>clipping</a:t>
            </a:r>
            <a:r>
              <a:rPr lang="es-ES" sz="2700" b="1" dirty="0">
                <a:solidFill>
                  <a:prstClr val="black"/>
                </a:solidFill>
                <a:latin typeface="Calibri" panose="020F0502020204030204"/>
                <a:ea typeface="+mn-ea"/>
                <a:cs typeface="+mn-cs"/>
              </a:rPr>
              <a:t> 21 – 28 August</a:t>
            </a:r>
            <a:endParaRPr lang="es-ES" sz="4800" b="1" dirty="0"/>
          </a:p>
        </p:txBody>
      </p:sp>
      <p:pic>
        <p:nvPicPr>
          <p:cNvPr id="8" name="Marcador de posición de imagen 7">
            <a:extLst>
              <a:ext uri="{FF2B5EF4-FFF2-40B4-BE49-F238E27FC236}">
                <a16:creationId xmlns:a16="http://schemas.microsoft.com/office/drawing/2014/main" id="{FFC0E9F3-3734-4E53-84AA-30A5A1B1E66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1" r="31975"/>
          <a:stretch/>
        </p:blipFill>
        <p:spPr>
          <a:xfrm>
            <a:off x="5183188" y="0"/>
            <a:ext cx="7008812" cy="6857999"/>
          </a:xfrm>
        </p:spPr>
      </p:pic>
    </p:spTree>
    <p:extLst>
      <p:ext uri="{BB962C8B-B14F-4D97-AF65-F5344CB8AC3E}">
        <p14:creationId xmlns:p14="http://schemas.microsoft.com/office/powerpoint/2010/main" val="274604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725462F-5D3A-46C6-8F6F-06D360231BFB}"/>
              </a:ext>
            </a:extLst>
          </p:cNvPr>
          <p:cNvSpPr>
            <a:spLocks noGrp="1"/>
          </p:cNvSpPr>
          <p:nvPr>
            <p:ph type="title"/>
          </p:nvPr>
        </p:nvSpPr>
        <p:spPr/>
        <p:txBody>
          <a:bodyPr/>
          <a:lstStyle/>
          <a:p>
            <a:r>
              <a:rPr lang="es-ES" dirty="0" err="1">
                <a:solidFill>
                  <a:srgbClr val="C00000"/>
                </a:solidFill>
                <a:latin typeface="Calibri" panose="020F0502020204030204"/>
              </a:rPr>
              <a:t>Press</a:t>
            </a:r>
            <a:r>
              <a:rPr lang="es-ES" dirty="0">
                <a:solidFill>
                  <a:srgbClr val="C00000"/>
                </a:solidFill>
                <a:latin typeface="Calibri" panose="020F0502020204030204"/>
              </a:rPr>
              <a:t> </a:t>
            </a:r>
            <a:r>
              <a:rPr lang="es-ES" dirty="0" err="1">
                <a:solidFill>
                  <a:srgbClr val="C00000"/>
                </a:solidFill>
                <a:latin typeface="Calibri" panose="020F0502020204030204"/>
              </a:rPr>
              <a:t>clipping</a:t>
            </a:r>
            <a:r>
              <a:rPr lang="es-ES" dirty="0">
                <a:solidFill>
                  <a:srgbClr val="C00000"/>
                </a:solidFill>
                <a:latin typeface="Calibri" panose="020F0502020204030204"/>
              </a:rPr>
              <a:t> 21 – 28 August</a:t>
            </a:r>
            <a:endParaRPr lang="es-ES" dirty="0">
              <a:solidFill>
                <a:srgbClr val="C00000"/>
              </a:solidFill>
            </a:endParaRPr>
          </a:p>
        </p:txBody>
      </p:sp>
      <p:sp>
        <p:nvSpPr>
          <p:cNvPr id="7" name="Marcador de texto 5">
            <a:extLst>
              <a:ext uri="{FF2B5EF4-FFF2-40B4-BE49-F238E27FC236}">
                <a16:creationId xmlns:a16="http://schemas.microsoft.com/office/drawing/2014/main" id="{65176B63-BB6A-4E59-A30C-999755B9E79D}"/>
              </a:ext>
            </a:extLst>
          </p:cNvPr>
          <p:cNvSpPr>
            <a:spLocks noGrp="1"/>
          </p:cNvSpPr>
          <p:nvPr>
            <p:ph idx="1"/>
          </p:nvPr>
        </p:nvSpPr>
        <p:spPr>
          <a:xfrm>
            <a:off x="968829" y="2703060"/>
            <a:ext cx="3799114" cy="3055483"/>
          </a:xfrm>
          <a:ln w="28575">
            <a:noFill/>
          </a:ln>
        </p:spPr>
        <p:txBody>
          <a:bodyPr>
            <a:normAutofit/>
          </a:bodyPr>
          <a:lstStyle/>
          <a:p>
            <a:pPr marL="0" indent="0">
              <a:buNone/>
            </a:pPr>
            <a:r>
              <a:rPr lang="es-ES" sz="2000" b="1" dirty="0" err="1"/>
              <a:t>Countries</a:t>
            </a:r>
            <a:r>
              <a:rPr lang="es-ES" sz="2000" b="1" dirty="0"/>
              <a:t>:</a:t>
            </a:r>
          </a:p>
          <a:p>
            <a:pPr marL="742950" lvl="1" indent="-285750"/>
            <a:r>
              <a:rPr lang="es-ES" sz="1600" dirty="0"/>
              <a:t>Argentina </a:t>
            </a:r>
          </a:p>
          <a:p>
            <a:pPr marL="742950" lvl="1" indent="-285750"/>
            <a:r>
              <a:rPr lang="es-ES" sz="1600" dirty="0"/>
              <a:t>Bolivia</a:t>
            </a:r>
          </a:p>
          <a:p>
            <a:pPr marL="742950" lvl="1" indent="-285750"/>
            <a:r>
              <a:rPr lang="es-ES" sz="1600" dirty="0" err="1"/>
              <a:t>Brazil</a:t>
            </a:r>
            <a:endParaRPr lang="es-ES" sz="1600" dirty="0"/>
          </a:p>
          <a:p>
            <a:pPr marL="742950" lvl="1" indent="-285750"/>
            <a:r>
              <a:rPr lang="es-ES" sz="1600" dirty="0"/>
              <a:t>Chile</a:t>
            </a:r>
          </a:p>
          <a:p>
            <a:pPr marL="742950" lvl="1" indent="-285750"/>
            <a:r>
              <a:rPr lang="es-ES" sz="1600" dirty="0"/>
              <a:t>Colombia</a:t>
            </a:r>
          </a:p>
          <a:p>
            <a:pPr marL="742950" lvl="1" indent="-285750"/>
            <a:r>
              <a:rPr lang="es-ES" sz="1600" dirty="0" err="1"/>
              <a:t>Dominican</a:t>
            </a:r>
            <a:r>
              <a:rPr lang="es-ES" sz="1600" dirty="0"/>
              <a:t> </a:t>
            </a:r>
            <a:r>
              <a:rPr lang="es-ES" sz="1600" dirty="0" err="1"/>
              <a:t>Republic</a:t>
            </a:r>
            <a:endParaRPr lang="es-ES" sz="1600" dirty="0"/>
          </a:p>
          <a:p>
            <a:pPr marL="742950" lvl="1" indent="-285750"/>
            <a:r>
              <a:rPr lang="es-ES" sz="1600" dirty="0" err="1"/>
              <a:t>Mexico</a:t>
            </a:r>
            <a:endParaRPr lang="es-ES" sz="1600" dirty="0"/>
          </a:p>
          <a:p>
            <a:pPr marL="742950" lvl="1" indent="-285750"/>
            <a:r>
              <a:rPr lang="es-ES" sz="1600" dirty="0" err="1"/>
              <a:t>Peru</a:t>
            </a:r>
            <a:endParaRPr lang="es-ES" sz="1600" dirty="0"/>
          </a:p>
          <a:p>
            <a:pPr marL="742950" lvl="1" indent="-285750"/>
            <a:r>
              <a:rPr lang="es-ES" sz="1600" dirty="0"/>
              <a:t>Venezuela</a:t>
            </a:r>
            <a:endParaRPr lang="es-ES" sz="2000" dirty="0"/>
          </a:p>
          <a:p>
            <a:endParaRPr lang="es-ES" sz="2000" dirty="0"/>
          </a:p>
        </p:txBody>
      </p:sp>
      <p:sp>
        <p:nvSpPr>
          <p:cNvPr id="8" name="Rectángulo 7">
            <a:extLst>
              <a:ext uri="{FF2B5EF4-FFF2-40B4-BE49-F238E27FC236}">
                <a16:creationId xmlns:a16="http://schemas.microsoft.com/office/drawing/2014/main" id="{77843DB7-C015-4548-8568-AD0AED507319}"/>
              </a:ext>
            </a:extLst>
          </p:cNvPr>
          <p:cNvSpPr/>
          <p:nvPr/>
        </p:nvSpPr>
        <p:spPr>
          <a:xfrm>
            <a:off x="968829" y="1534887"/>
            <a:ext cx="3799114" cy="939574"/>
          </a:xfrm>
          <a:prstGeom prst="rect">
            <a:avLst/>
          </a:prstGeom>
          <a:solidFill>
            <a:srgbClr val="C00000"/>
          </a:solidFill>
          <a:ln w="28575">
            <a:solidFill>
              <a:srgbClr val="C00000"/>
            </a:solidFill>
          </a:ln>
        </p:spPr>
        <p:txBody>
          <a:bodyPr vert="horz" lIns="91440" tIns="45720" rIns="91440" bIns="45720" rtlCol="0">
            <a:normAutofit/>
          </a:bodyPr>
          <a:lstStyle/>
          <a:p>
            <a:pPr>
              <a:lnSpc>
                <a:spcPct val="90000"/>
              </a:lnSpc>
              <a:spcBef>
                <a:spcPts val="1000"/>
              </a:spcBef>
            </a:pPr>
            <a:r>
              <a:rPr lang="es-ES" sz="2000" dirty="0">
                <a:solidFill>
                  <a:schemeClr val="bg1"/>
                </a:solidFill>
              </a:rPr>
              <a:t>Total </a:t>
            </a:r>
            <a:r>
              <a:rPr lang="es-ES" sz="2000" dirty="0" err="1">
                <a:solidFill>
                  <a:schemeClr val="bg1"/>
                </a:solidFill>
              </a:rPr>
              <a:t>impacts</a:t>
            </a:r>
            <a:r>
              <a:rPr lang="es-ES" sz="2000" dirty="0">
                <a:solidFill>
                  <a:schemeClr val="bg1"/>
                </a:solidFill>
              </a:rPr>
              <a:t>: </a:t>
            </a:r>
            <a:r>
              <a:rPr lang="es-ES" sz="2000" b="1" dirty="0">
                <a:solidFill>
                  <a:schemeClr val="bg1"/>
                </a:solidFill>
              </a:rPr>
              <a:t>898 (↓ 36,8 %)</a:t>
            </a:r>
          </a:p>
          <a:p>
            <a:pPr>
              <a:lnSpc>
                <a:spcPct val="90000"/>
              </a:lnSpc>
              <a:spcBef>
                <a:spcPts val="1000"/>
              </a:spcBef>
            </a:pPr>
            <a:r>
              <a:rPr lang="es-ES" sz="2000" dirty="0" err="1">
                <a:solidFill>
                  <a:schemeClr val="bg1"/>
                </a:solidFill>
              </a:rPr>
              <a:t>Reach</a:t>
            </a:r>
            <a:r>
              <a:rPr lang="es-ES" sz="2000" dirty="0">
                <a:solidFill>
                  <a:schemeClr val="bg1"/>
                </a:solidFill>
              </a:rPr>
              <a:t>: </a:t>
            </a:r>
            <a:r>
              <a:rPr lang="es-ES" sz="2000" b="1" dirty="0">
                <a:solidFill>
                  <a:schemeClr val="bg1"/>
                </a:solidFill>
              </a:rPr>
              <a:t>15,8 </a:t>
            </a:r>
            <a:r>
              <a:rPr lang="es-ES" sz="2000" b="1" dirty="0" err="1">
                <a:solidFill>
                  <a:schemeClr val="bg1"/>
                </a:solidFill>
              </a:rPr>
              <a:t>million</a:t>
            </a:r>
            <a:r>
              <a:rPr lang="es-ES" sz="2000" b="1" dirty="0">
                <a:solidFill>
                  <a:schemeClr val="bg1"/>
                </a:solidFill>
              </a:rPr>
              <a:t> </a:t>
            </a:r>
            <a:r>
              <a:rPr lang="es-ES" sz="2000" b="1" dirty="0" err="1">
                <a:solidFill>
                  <a:schemeClr val="bg1"/>
                </a:solidFill>
              </a:rPr>
              <a:t>people</a:t>
            </a:r>
            <a:endParaRPr lang="es-ES" sz="2000" b="1" dirty="0">
              <a:solidFill>
                <a:schemeClr val="bg1"/>
              </a:solidFill>
            </a:endParaRPr>
          </a:p>
        </p:txBody>
      </p:sp>
      <p:sp>
        <p:nvSpPr>
          <p:cNvPr id="9" name="Marcador de contenido 5">
            <a:extLst>
              <a:ext uri="{FF2B5EF4-FFF2-40B4-BE49-F238E27FC236}">
                <a16:creationId xmlns:a16="http://schemas.microsoft.com/office/drawing/2014/main" id="{70D97498-C1CE-4FC6-AEBA-03D446567DA0}"/>
              </a:ext>
            </a:extLst>
          </p:cNvPr>
          <p:cNvSpPr txBox="1">
            <a:spLocks/>
          </p:cNvSpPr>
          <p:nvPr/>
        </p:nvSpPr>
        <p:spPr>
          <a:xfrm>
            <a:off x="5487957" y="1534887"/>
            <a:ext cx="6531427" cy="4138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 sz="2000" b="1" dirty="0" err="1"/>
              <a:t>Most</a:t>
            </a:r>
            <a:r>
              <a:rPr lang="es-ES" sz="2000" b="1" dirty="0"/>
              <a:t> </a:t>
            </a:r>
            <a:r>
              <a:rPr lang="es-ES" sz="2000" b="1" dirty="0" err="1"/>
              <a:t>Read</a:t>
            </a:r>
            <a:r>
              <a:rPr lang="es-ES" sz="2000" b="1" dirty="0"/>
              <a:t> – TOP 10</a:t>
            </a:r>
          </a:p>
          <a:p>
            <a:pPr marL="342900" indent="-342900">
              <a:lnSpc>
                <a:spcPct val="100000"/>
              </a:lnSpc>
              <a:spcBef>
                <a:spcPts val="600"/>
              </a:spcBef>
              <a:buFont typeface="+mj-lt"/>
              <a:buAutoNum type="arabicPeriod"/>
            </a:pPr>
            <a:r>
              <a:rPr lang="pt-BR" altLang="es-ES" sz="1400" dirty="0">
                <a:hlinkClick r:id="rId2"/>
              </a:rPr>
              <a:t>Médicos representam SC em encontro nacional sobre tratamento precoce de </a:t>
            </a:r>
            <a:r>
              <a:rPr lang="pt-BR" altLang="es-ES" sz="1400" dirty="0" err="1">
                <a:hlinkClick r:id="rId2"/>
              </a:rPr>
              <a:t>coronavírus</a:t>
            </a:r>
            <a:endParaRPr lang="pt-BR" altLang="es-ES" sz="1400" dirty="0"/>
          </a:p>
          <a:p>
            <a:pPr marL="342900" indent="-342900">
              <a:lnSpc>
                <a:spcPct val="100000"/>
              </a:lnSpc>
              <a:spcBef>
                <a:spcPts val="600"/>
              </a:spcBef>
              <a:buFont typeface="+mj-lt"/>
              <a:buAutoNum type="arabicPeriod"/>
            </a:pPr>
            <a:r>
              <a:rPr lang="pt-BR" altLang="es-ES" sz="1400" dirty="0" err="1">
                <a:hlinkClick r:id="rId3"/>
              </a:rPr>
              <a:t>Bolivia</a:t>
            </a:r>
            <a:r>
              <a:rPr lang="pt-BR" altLang="es-ES" sz="1400" dirty="0">
                <a:hlinkClick r:id="rId3"/>
              </a:rPr>
              <a:t> intensifica </a:t>
            </a:r>
            <a:r>
              <a:rPr lang="pt-BR" altLang="es-ES" sz="1400" dirty="0" err="1">
                <a:hlinkClick r:id="rId3"/>
              </a:rPr>
              <a:t>búsqueda</a:t>
            </a:r>
            <a:r>
              <a:rPr lang="pt-BR" altLang="es-ES" sz="1400" dirty="0">
                <a:hlinkClick r:id="rId3"/>
              </a:rPr>
              <a:t> de contagiados de COVID-19</a:t>
            </a:r>
            <a:endParaRPr lang="pt-BR" altLang="es-ES" sz="1400" dirty="0"/>
          </a:p>
          <a:p>
            <a:pPr marL="342900" indent="-342900">
              <a:lnSpc>
                <a:spcPct val="100000"/>
              </a:lnSpc>
              <a:spcBef>
                <a:spcPts val="600"/>
              </a:spcBef>
              <a:buFont typeface="+mj-lt"/>
              <a:buAutoNum type="arabicPeriod"/>
            </a:pPr>
            <a:r>
              <a:rPr lang="es-ES" altLang="es-ES" sz="1400" dirty="0">
                <a:hlinkClick r:id="rId4"/>
              </a:rPr>
              <a:t>Automedicación y la falsa seguridad de que no habrá contagio</a:t>
            </a:r>
            <a:endParaRPr lang="es-ES" altLang="es-ES" sz="1400" dirty="0"/>
          </a:p>
          <a:p>
            <a:pPr marL="342900" indent="-342900">
              <a:lnSpc>
                <a:spcPct val="100000"/>
              </a:lnSpc>
              <a:spcBef>
                <a:spcPts val="600"/>
              </a:spcBef>
              <a:buFont typeface="+mj-lt"/>
              <a:buAutoNum type="arabicPeriod"/>
            </a:pPr>
            <a:r>
              <a:rPr lang="es-ES" altLang="es-ES" sz="1400" dirty="0">
                <a:hlinkClick r:id="rId5"/>
              </a:rPr>
              <a:t>Corrientes investigará la eficacia de la ivermectina contra el coronavirus</a:t>
            </a:r>
            <a:endParaRPr lang="es-ES" altLang="es-ES" sz="1400" dirty="0"/>
          </a:p>
          <a:p>
            <a:pPr marL="342900" indent="-342900">
              <a:lnSpc>
                <a:spcPct val="100000"/>
              </a:lnSpc>
              <a:spcBef>
                <a:spcPts val="600"/>
              </a:spcBef>
              <a:buFont typeface="+mj-lt"/>
              <a:buAutoNum type="arabicPeriod"/>
            </a:pPr>
            <a:r>
              <a:rPr lang="es-ES" altLang="es-ES" sz="1400" dirty="0">
                <a:hlinkClick r:id="rId6"/>
              </a:rPr>
              <a:t>La </a:t>
            </a:r>
            <a:r>
              <a:rPr lang="es-ES" altLang="es-ES" sz="1400" dirty="0" err="1">
                <a:hlinkClick r:id="rId6"/>
              </a:rPr>
              <a:t>ositiva</a:t>
            </a:r>
            <a:r>
              <a:rPr lang="es-ES" altLang="es-ES" sz="1400" dirty="0">
                <a:hlinkClick r:id="rId6"/>
              </a:rPr>
              <a:t> Seguros se une a la campaña “Arequipa Unida” para apoyar a afectados por el COVID-19</a:t>
            </a:r>
            <a:endParaRPr lang="es-ES" altLang="es-ES" sz="1400" dirty="0"/>
          </a:p>
          <a:p>
            <a:pPr marL="342900" indent="-342900">
              <a:lnSpc>
                <a:spcPct val="100000"/>
              </a:lnSpc>
              <a:spcBef>
                <a:spcPts val="600"/>
              </a:spcBef>
              <a:buFont typeface="+mj-lt"/>
              <a:buAutoNum type="arabicPeriod"/>
            </a:pPr>
            <a:r>
              <a:rPr lang="pt-BR" altLang="es-ES" sz="1400" dirty="0">
                <a:hlinkClick r:id="rId7"/>
              </a:rPr>
              <a:t>Dr. Luizinho: MP da Vacina: Resultado da união dos diferentes</a:t>
            </a:r>
            <a:endParaRPr lang="pt-BR" altLang="es-ES" sz="1400" dirty="0"/>
          </a:p>
          <a:p>
            <a:pPr marL="342900" indent="-342900">
              <a:lnSpc>
                <a:spcPct val="100000"/>
              </a:lnSpc>
              <a:spcBef>
                <a:spcPts val="600"/>
              </a:spcBef>
              <a:buFont typeface="+mj-lt"/>
              <a:buAutoNum type="arabicPeriod"/>
            </a:pPr>
            <a:r>
              <a:rPr lang="es-ES" altLang="es-ES" sz="1400" dirty="0">
                <a:hlinkClick r:id="rId8"/>
              </a:rPr>
              <a:t>Gobierno regional inaugura laboratorio para producción masiva de ivermectina</a:t>
            </a:r>
            <a:endParaRPr lang="es-ES" altLang="es-ES" sz="1400" dirty="0"/>
          </a:p>
          <a:p>
            <a:pPr marL="342900" indent="-342900">
              <a:lnSpc>
                <a:spcPct val="100000"/>
              </a:lnSpc>
              <a:spcBef>
                <a:spcPts val="600"/>
              </a:spcBef>
              <a:buFont typeface="+mj-lt"/>
              <a:buAutoNum type="arabicPeriod"/>
            </a:pPr>
            <a:r>
              <a:rPr lang="pt-BR" altLang="es-ES" sz="1400" dirty="0">
                <a:hlinkClick r:id="rId9"/>
              </a:rPr>
              <a:t>El </a:t>
            </a:r>
            <a:r>
              <a:rPr lang="pt-BR" altLang="es-ES" sz="1400" dirty="0" err="1">
                <a:hlinkClick r:id="rId9"/>
              </a:rPr>
              <a:t>nuevo</a:t>
            </a:r>
            <a:r>
              <a:rPr lang="pt-BR" altLang="es-ES" sz="1400" dirty="0">
                <a:hlinkClick r:id="rId9"/>
              </a:rPr>
              <a:t> </a:t>
            </a:r>
            <a:r>
              <a:rPr lang="pt-BR" altLang="es-ES" sz="1400" dirty="0" err="1">
                <a:hlinkClick r:id="rId9"/>
              </a:rPr>
              <a:t>amanecer</a:t>
            </a:r>
            <a:endParaRPr lang="pt-BR" altLang="es-ES" sz="1400" dirty="0"/>
          </a:p>
          <a:p>
            <a:pPr marL="342900" indent="-342900">
              <a:lnSpc>
                <a:spcPct val="100000"/>
              </a:lnSpc>
              <a:spcBef>
                <a:spcPts val="600"/>
              </a:spcBef>
              <a:buFont typeface="+mj-lt"/>
              <a:buAutoNum type="arabicPeriod"/>
            </a:pPr>
            <a:r>
              <a:rPr lang="es-ES" altLang="es-ES" sz="1400" dirty="0">
                <a:hlinkClick r:id="rId10"/>
              </a:rPr>
              <a:t>Sinaloa. Prevé Profeco multas de un millón de pesos por irregularidades en precios de hospitales</a:t>
            </a:r>
            <a:endParaRPr lang="es-ES" altLang="es-ES" sz="1400" dirty="0"/>
          </a:p>
          <a:p>
            <a:pPr marL="342900" indent="-342900">
              <a:lnSpc>
                <a:spcPct val="100000"/>
              </a:lnSpc>
              <a:spcBef>
                <a:spcPts val="600"/>
              </a:spcBef>
              <a:buFont typeface="+mj-lt"/>
              <a:buAutoNum type="arabicPeriod"/>
            </a:pPr>
            <a:r>
              <a:rPr lang="es-ES" altLang="es-ES" sz="1400" dirty="0">
                <a:hlinkClick r:id="rId11"/>
              </a:rPr>
              <a:t>Elimina Cofepris trabas para producir medicamentos genéricos</a:t>
            </a:r>
            <a:endParaRPr lang="es-ES" altLang="es-ES" sz="1400" dirty="0"/>
          </a:p>
          <a:p>
            <a:pPr marL="342900" indent="-342900">
              <a:lnSpc>
                <a:spcPct val="100000"/>
              </a:lnSpc>
              <a:spcBef>
                <a:spcPts val="600"/>
              </a:spcBef>
              <a:buFont typeface="+mj-lt"/>
              <a:buAutoNum type="arabicPeriod"/>
            </a:pPr>
            <a:endParaRPr lang="pt-BR" altLang="es-ES" sz="1400" dirty="0"/>
          </a:p>
          <a:p>
            <a:pPr marL="342900" indent="-342900">
              <a:lnSpc>
                <a:spcPct val="100000"/>
              </a:lnSpc>
              <a:spcBef>
                <a:spcPts val="600"/>
              </a:spcBef>
              <a:buFont typeface="+mj-lt"/>
              <a:buAutoNum type="arabicPeriod"/>
            </a:pPr>
            <a:endParaRPr lang="es-ES" sz="1600" dirty="0"/>
          </a:p>
          <a:p>
            <a:pPr>
              <a:lnSpc>
                <a:spcPct val="100000"/>
              </a:lnSpc>
              <a:spcBef>
                <a:spcPts val="600"/>
              </a:spcBef>
            </a:pPr>
            <a:endParaRPr lang="es-ES" sz="1600" dirty="0"/>
          </a:p>
          <a:p>
            <a:pPr marL="0" indent="0">
              <a:lnSpc>
                <a:spcPct val="100000"/>
              </a:lnSpc>
              <a:spcBef>
                <a:spcPts val="600"/>
              </a:spcBef>
              <a:buNone/>
            </a:pPr>
            <a:endParaRPr lang="pt-BR" sz="1600" dirty="0"/>
          </a:p>
          <a:p>
            <a:pPr marL="0" indent="0">
              <a:lnSpc>
                <a:spcPct val="100000"/>
              </a:lnSpc>
              <a:buFont typeface="Arial" panose="020B0604020202020204" pitchFamily="34" charset="0"/>
              <a:buNone/>
            </a:pPr>
            <a:br>
              <a:rPr lang="es-ES" sz="1600" dirty="0"/>
            </a:br>
            <a:endParaRPr lang="es-ES" sz="1600" dirty="0"/>
          </a:p>
        </p:txBody>
      </p:sp>
      <p:sp>
        <p:nvSpPr>
          <p:cNvPr id="10" name="CuadroTexto 9">
            <a:extLst>
              <a:ext uri="{FF2B5EF4-FFF2-40B4-BE49-F238E27FC236}">
                <a16:creationId xmlns:a16="http://schemas.microsoft.com/office/drawing/2014/main" id="{32AB1757-8CB1-499D-9D43-146C217290F1}"/>
              </a:ext>
            </a:extLst>
          </p:cNvPr>
          <p:cNvSpPr txBox="1"/>
          <p:nvPr/>
        </p:nvSpPr>
        <p:spPr>
          <a:xfrm>
            <a:off x="5312230" y="5673012"/>
            <a:ext cx="6347166" cy="400110"/>
          </a:xfrm>
          <a:prstGeom prst="rect">
            <a:avLst/>
          </a:prstGeom>
          <a:solidFill>
            <a:srgbClr val="C00000"/>
          </a:solidFill>
          <a:ln w="28575">
            <a:solidFill>
              <a:srgbClr val="C00000"/>
            </a:solidFill>
          </a:ln>
        </p:spPr>
        <p:txBody>
          <a:bodyPr wrap="square" rtlCol="0">
            <a:spAutoFit/>
          </a:bodyPr>
          <a:lstStyle/>
          <a:p>
            <a:pPr algn="ctr"/>
            <a:r>
              <a:rPr lang="es-ES" sz="2000" b="1" dirty="0" err="1">
                <a:solidFill>
                  <a:schemeClr val="bg1"/>
                </a:solidFill>
                <a:hlinkClick r:id="rId12">
                  <a:extLst>
                    <a:ext uri="{A12FA001-AC4F-418D-AE19-62706E023703}">
                      <ahyp:hlinkClr xmlns:ahyp="http://schemas.microsoft.com/office/drawing/2018/hyperlinkcolor" val="tx"/>
                    </a:ext>
                  </a:extLst>
                </a:hlinkClick>
              </a:rPr>
              <a:t>Find</a:t>
            </a:r>
            <a:r>
              <a:rPr lang="es-ES" sz="2000" b="1" dirty="0">
                <a:solidFill>
                  <a:schemeClr val="bg1"/>
                </a:solidFill>
                <a:hlinkClick r:id="rId12">
                  <a:extLst>
                    <a:ext uri="{A12FA001-AC4F-418D-AE19-62706E023703}">
                      <ahyp:hlinkClr xmlns:ahyp="http://schemas.microsoft.com/office/drawing/2018/hyperlinkcolor" val="tx"/>
                    </a:ext>
                  </a:extLst>
                </a:hlinkClick>
              </a:rPr>
              <a:t> </a:t>
            </a:r>
            <a:r>
              <a:rPr lang="es-ES" sz="2000" b="1" dirty="0" err="1">
                <a:solidFill>
                  <a:schemeClr val="bg1"/>
                </a:solidFill>
                <a:hlinkClick r:id="rId12">
                  <a:extLst>
                    <a:ext uri="{A12FA001-AC4F-418D-AE19-62706E023703}">
                      <ahyp:hlinkClr xmlns:ahyp="http://schemas.microsoft.com/office/drawing/2018/hyperlinkcolor" val="tx"/>
                    </a:ext>
                  </a:extLst>
                </a:hlinkClick>
              </a:rPr>
              <a:t>here</a:t>
            </a:r>
            <a:r>
              <a:rPr lang="es-ES" sz="2000" b="1" dirty="0">
                <a:solidFill>
                  <a:schemeClr val="bg1"/>
                </a:solidFill>
                <a:hlinkClick r:id="rId12">
                  <a:extLst>
                    <a:ext uri="{A12FA001-AC4F-418D-AE19-62706E023703}">
                      <ahyp:hlinkClr xmlns:ahyp="http://schemas.microsoft.com/office/drawing/2018/hyperlinkcolor" val="tx"/>
                    </a:ext>
                  </a:extLst>
                </a:hlinkClick>
              </a:rPr>
              <a:t> </a:t>
            </a:r>
            <a:r>
              <a:rPr lang="es-ES" sz="2000" b="1" dirty="0" err="1">
                <a:solidFill>
                  <a:schemeClr val="bg1"/>
                </a:solidFill>
                <a:hlinkClick r:id="rId12">
                  <a:extLst>
                    <a:ext uri="{A12FA001-AC4F-418D-AE19-62706E023703}">
                      <ahyp:hlinkClr xmlns:ahyp="http://schemas.microsoft.com/office/drawing/2018/hyperlinkcolor" val="tx"/>
                    </a:ext>
                  </a:extLst>
                </a:hlinkClick>
              </a:rPr>
              <a:t>the</a:t>
            </a:r>
            <a:r>
              <a:rPr lang="es-ES" sz="2000" b="1" dirty="0">
                <a:solidFill>
                  <a:schemeClr val="bg1"/>
                </a:solidFill>
                <a:hlinkClick r:id="rId12">
                  <a:extLst>
                    <a:ext uri="{A12FA001-AC4F-418D-AE19-62706E023703}">
                      <ahyp:hlinkClr xmlns:ahyp="http://schemas.microsoft.com/office/drawing/2018/hyperlinkcolor" val="tx"/>
                    </a:ext>
                  </a:extLst>
                </a:hlinkClick>
              </a:rPr>
              <a:t> 50 </a:t>
            </a:r>
            <a:r>
              <a:rPr lang="es-ES" sz="2000" b="1" dirty="0" err="1">
                <a:solidFill>
                  <a:schemeClr val="bg1"/>
                </a:solidFill>
                <a:hlinkClick r:id="rId12">
                  <a:extLst>
                    <a:ext uri="{A12FA001-AC4F-418D-AE19-62706E023703}">
                      <ahyp:hlinkClr xmlns:ahyp="http://schemas.microsoft.com/office/drawing/2018/hyperlinkcolor" val="tx"/>
                    </a:ext>
                  </a:extLst>
                </a:hlinkClick>
              </a:rPr>
              <a:t>most</a:t>
            </a:r>
            <a:r>
              <a:rPr lang="es-ES" sz="2000" b="1" dirty="0">
                <a:solidFill>
                  <a:schemeClr val="bg1"/>
                </a:solidFill>
                <a:hlinkClick r:id="rId12">
                  <a:extLst>
                    <a:ext uri="{A12FA001-AC4F-418D-AE19-62706E023703}">
                      <ahyp:hlinkClr xmlns:ahyp="http://schemas.microsoft.com/office/drawing/2018/hyperlinkcolor" val="tx"/>
                    </a:ext>
                  </a:extLst>
                </a:hlinkClick>
              </a:rPr>
              <a:t> </a:t>
            </a:r>
            <a:r>
              <a:rPr lang="es-ES" sz="2000" b="1" dirty="0" err="1">
                <a:solidFill>
                  <a:schemeClr val="bg1"/>
                </a:solidFill>
                <a:hlinkClick r:id="rId12">
                  <a:extLst>
                    <a:ext uri="{A12FA001-AC4F-418D-AE19-62706E023703}">
                      <ahyp:hlinkClr xmlns:ahyp="http://schemas.microsoft.com/office/drawing/2018/hyperlinkcolor" val="tx"/>
                    </a:ext>
                  </a:extLst>
                </a:hlinkClick>
              </a:rPr>
              <a:t>read</a:t>
            </a:r>
            <a:r>
              <a:rPr lang="es-ES" sz="2000" b="1" dirty="0">
                <a:solidFill>
                  <a:schemeClr val="bg1"/>
                </a:solidFill>
                <a:hlinkClick r:id="rId12">
                  <a:extLst>
                    <a:ext uri="{A12FA001-AC4F-418D-AE19-62706E023703}">
                      <ahyp:hlinkClr xmlns:ahyp="http://schemas.microsoft.com/office/drawing/2018/hyperlinkcolor" val="tx"/>
                    </a:ext>
                  </a:extLst>
                </a:hlinkClick>
              </a:rPr>
              <a:t> </a:t>
            </a:r>
            <a:r>
              <a:rPr lang="es-ES" sz="2000" b="1" dirty="0" err="1">
                <a:solidFill>
                  <a:schemeClr val="bg1"/>
                </a:solidFill>
                <a:hlinkClick r:id="rId12">
                  <a:extLst>
                    <a:ext uri="{A12FA001-AC4F-418D-AE19-62706E023703}">
                      <ahyp:hlinkClr xmlns:ahyp="http://schemas.microsoft.com/office/drawing/2018/hyperlinkcolor" val="tx"/>
                    </a:ext>
                  </a:extLst>
                </a:hlinkClick>
              </a:rPr>
              <a:t>impacts</a:t>
            </a:r>
            <a:r>
              <a:rPr lang="es-ES" sz="2000" b="1" dirty="0">
                <a:solidFill>
                  <a:schemeClr val="bg1"/>
                </a:solidFill>
                <a:hlinkClick r:id="rId12">
                  <a:extLst>
                    <a:ext uri="{A12FA001-AC4F-418D-AE19-62706E023703}">
                      <ahyp:hlinkClr xmlns:ahyp="http://schemas.microsoft.com/office/drawing/2018/hyperlinkcolor" val="tx"/>
                    </a:ext>
                  </a:extLst>
                </a:hlinkClick>
              </a:rPr>
              <a:t> of </a:t>
            </a:r>
            <a:r>
              <a:rPr lang="es-ES" sz="2000" b="1" dirty="0" err="1">
                <a:solidFill>
                  <a:schemeClr val="bg1"/>
                </a:solidFill>
                <a:hlinkClick r:id="rId12">
                  <a:extLst>
                    <a:ext uri="{A12FA001-AC4F-418D-AE19-62706E023703}">
                      <ahyp:hlinkClr xmlns:ahyp="http://schemas.microsoft.com/office/drawing/2018/hyperlinkcolor" val="tx"/>
                    </a:ext>
                  </a:extLst>
                </a:hlinkClick>
              </a:rPr>
              <a:t>the</a:t>
            </a:r>
            <a:r>
              <a:rPr lang="es-ES" sz="2000" b="1" dirty="0">
                <a:solidFill>
                  <a:schemeClr val="bg1"/>
                </a:solidFill>
                <a:hlinkClick r:id="rId12">
                  <a:extLst>
                    <a:ext uri="{A12FA001-AC4F-418D-AE19-62706E023703}">
                      <ahyp:hlinkClr xmlns:ahyp="http://schemas.microsoft.com/office/drawing/2018/hyperlinkcolor" val="tx"/>
                    </a:ext>
                  </a:extLst>
                </a:hlinkClick>
              </a:rPr>
              <a:t> </a:t>
            </a:r>
            <a:r>
              <a:rPr lang="es-ES" sz="2000" b="1" dirty="0" err="1">
                <a:solidFill>
                  <a:schemeClr val="bg1"/>
                </a:solidFill>
                <a:hlinkClick r:id="rId12">
                  <a:extLst>
                    <a:ext uri="{A12FA001-AC4F-418D-AE19-62706E023703}">
                      <ahyp:hlinkClr xmlns:ahyp="http://schemas.microsoft.com/office/drawing/2018/hyperlinkcolor" val="tx"/>
                    </a:ext>
                  </a:extLst>
                </a:hlinkClick>
              </a:rPr>
              <a:t>week</a:t>
            </a:r>
            <a:endParaRPr lang="es-ES" sz="2000" b="1" dirty="0">
              <a:solidFill>
                <a:schemeClr val="bg1"/>
              </a:solidFill>
            </a:endParaRPr>
          </a:p>
        </p:txBody>
      </p:sp>
      <p:cxnSp>
        <p:nvCxnSpPr>
          <p:cNvPr id="12" name="Conector recto 11">
            <a:extLst>
              <a:ext uri="{FF2B5EF4-FFF2-40B4-BE49-F238E27FC236}">
                <a16:creationId xmlns:a16="http://schemas.microsoft.com/office/drawing/2014/main" id="{1E42B28F-0808-47F0-9D99-52050DCE35A9}"/>
              </a:ext>
            </a:extLst>
          </p:cNvPr>
          <p:cNvCxnSpPr/>
          <p:nvPr/>
        </p:nvCxnSpPr>
        <p:spPr>
          <a:xfrm>
            <a:off x="5040086" y="1730835"/>
            <a:ext cx="0" cy="470262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467ED3A-9439-47E5-B5BE-867C7B33810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AEDFD746-B177-4805-ADF0-B4EC8F63A1B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CC50F007-41DF-447C-8A34-3FEC845E70E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178C2955-4204-4E06-805D-0694570575B2}"/>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s-ES" altLang="es-ES" sz="1000" b="0" i="0" u="none" strike="noStrike" cap="none" normalizeH="0" baseline="0" dirty="0">
                <a:ln>
                  <a:noFill/>
                </a:ln>
                <a:solidFill>
                  <a:srgbClr val="343434"/>
                </a:solidFill>
                <a:effectLst/>
                <a:latin typeface="Roboto"/>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032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725462F-5D3A-46C6-8F6F-06D360231BFB}"/>
              </a:ext>
            </a:extLst>
          </p:cNvPr>
          <p:cNvSpPr>
            <a:spLocks noGrp="1"/>
          </p:cNvSpPr>
          <p:nvPr>
            <p:ph type="title"/>
          </p:nvPr>
        </p:nvSpPr>
        <p:spPr>
          <a:xfrm>
            <a:off x="838200" y="346464"/>
            <a:ext cx="10515600" cy="1325563"/>
          </a:xfrm>
        </p:spPr>
        <p:txBody>
          <a:bodyPr/>
          <a:lstStyle/>
          <a:p>
            <a:r>
              <a:rPr lang="es-ES" dirty="0">
                <a:solidFill>
                  <a:srgbClr val="C00000"/>
                </a:solidFill>
                <a:latin typeface="Calibri" panose="020F0502020204030204"/>
              </a:rPr>
              <a:t>Hot </a:t>
            </a:r>
            <a:r>
              <a:rPr lang="es-ES" dirty="0" err="1">
                <a:solidFill>
                  <a:srgbClr val="C00000"/>
                </a:solidFill>
                <a:latin typeface="Calibri" panose="020F0502020204030204"/>
              </a:rPr>
              <a:t>topics</a:t>
            </a:r>
            <a:endParaRPr lang="es-ES" dirty="0">
              <a:solidFill>
                <a:srgbClr val="C00000"/>
              </a:solidFill>
            </a:endParaRPr>
          </a:p>
        </p:txBody>
      </p:sp>
      <p:sp>
        <p:nvSpPr>
          <p:cNvPr id="3" name="Marcador de contenido 2">
            <a:extLst>
              <a:ext uri="{FF2B5EF4-FFF2-40B4-BE49-F238E27FC236}">
                <a16:creationId xmlns:a16="http://schemas.microsoft.com/office/drawing/2014/main" id="{6EDC16FB-0EB5-45D5-AEAA-F2BC7CFA58F6}"/>
              </a:ext>
            </a:extLst>
          </p:cNvPr>
          <p:cNvSpPr>
            <a:spLocks noGrp="1"/>
          </p:cNvSpPr>
          <p:nvPr>
            <p:ph idx="1"/>
          </p:nvPr>
        </p:nvSpPr>
        <p:spPr>
          <a:xfrm>
            <a:off x="838200" y="1672027"/>
            <a:ext cx="10515600" cy="4627984"/>
          </a:xfrm>
        </p:spPr>
        <p:txBody>
          <a:bodyPr numCol="1">
            <a:normAutofit lnSpcReduction="10000"/>
          </a:bodyPr>
          <a:lstStyle/>
          <a:p>
            <a:pPr marL="0" indent="0">
              <a:buNone/>
            </a:pPr>
            <a:r>
              <a:rPr lang="en-GB" sz="2600" b="1" dirty="0"/>
              <a:t>Argentina</a:t>
            </a:r>
          </a:p>
          <a:p>
            <a:r>
              <a:rPr lang="en-GB" sz="1800" dirty="0"/>
              <a:t>The province of </a:t>
            </a:r>
            <a:r>
              <a:rPr lang="en-GB" sz="1800" dirty="0" err="1"/>
              <a:t>Corriente</a:t>
            </a:r>
            <a:r>
              <a:rPr lang="en-GB" sz="1800" dirty="0"/>
              <a:t> has started a clinical assay to evaluate the efficacy of ivermectin in COVID-19 patients. </a:t>
            </a:r>
            <a:r>
              <a:rPr lang="en-GB" sz="1800" i="1" dirty="0"/>
              <a:t>(Very abundant)</a:t>
            </a:r>
          </a:p>
          <a:p>
            <a:r>
              <a:rPr lang="en-GB" sz="1800" dirty="0"/>
              <a:t>The Mexican’s </a:t>
            </a:r>
            <a:r>
              <a:rPr lang="en-US" sz="1800" dirty="0"/>
              <a:t>Federal Commission for the Protection against Sanitary Risks determined that some drugs will be sold only with a prescription (ivermectin and hydroxychloroquine, among others).</a:t>
            </a:r>
            <a:endParaRPr lang="en-GB" sz="1800" dirty="0"/>
          </a:p>
          <a:p>
            <a:pPr marL="0" indent="0">
              <a:buNone/>
            </a:pPr>
            <a:r>
              <a:rPr lang="en-US" sz="2600" b="1" dirty="0"/>
              <a:t>Brazil</a:t>
            </a:r>
          </a:p>
          <a:p>
            <a:r>
              <a:rPr lang="en-US" sz="1800" dirty="0" err="1"/>
              <a:t>Bolsonaro</a:t>
            </a:r>
            <a:r>
              <a:rPr lang="en-US" sz="1800" dirty="0"/>
              <a:t> defends early treatment protocol against COVID-19 which is based on the use of hydroxychloroquine.</a:t>
            </a:r>
          </a:p>
          <a:p>
            <a:r>
              <a:rPr lang="en-US" sz="1800" dirty="0"/>
              <a:t>The city of Rio Branco has signed a law that delivers Covid-19 kits to people who have symptoms of the disease through a prescription for treatment. The kit consists of medicines such as azithromycin, ivermectin and hydroxychloroquine.</a:t>
            </a:r>
          </a:p>
          <a:p>
            <a:pPr marL="0" indent="0">
              <a:buNone/>
            </a:pPr>
            <a:r>
              <a:rPr lang="en-US" sz="2400" b="1" dirty="0"/>
              <a:t>Mexico</a:t>
            </a:r>
          </a:p>
          <a:p>
            <a:r>
              <a:rPr lang="en-US" sz="1800" dirty="0"/>
              <a:t>The Federal Commission for the Protection against Sanitary Risks (</a:t>
            </a:r>
            <a:r>
              <a:rPr lang="en-US" sz="1800" dirty="0" err="1"/>
              <a:t>Cofepris</a:t>
            </a:r>
            <a:r>
              <a:rPr lang="en-US" sz="1800" dirty="0"/>
              <a:t>) has eliminated barriers to the production of generic drugs, including ivermectin.</a:t>
            </a:r>
          </a:p>
          <a:p>
            <a:pPr marL="0" indent="0">
              <a:buNone/>
            </a:pPr>
            <a:endParaRPr lang="en-US" sz="1800" dirty="0"/>
          </a:p>
        </p:txBody>
      </p:sp>
    </p:spTree>
    <p:extLst>
      <p:ext uri="{BB962C8B-B14F-4D97-AF65-F5344CB8AC3E}">
        <p14:creationId xmlns:p14="http://schemas.microsoft.com/office/powerpoint/2010/main" val="188056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725462F-5D3A-46C6-8F6F-06D360231BFB}"/>
              </a:ext>
            </a:extLst>
          </p:cNvPr>
          <p:cNvSpPr>
            <a:spLocks noGrp="1"/>
          </p:cNvSpPr>
          <p:nvPr>
            <p:ph type="title"/>
          </p:nvPr>
        </p:nvSpPr>
        <p:spPr>
          <a:xfrm>
            <a:off x="838200" y="346464"/>
            <a:ext cx="10515600" cy="1325563"/>
          </a:xfrm>
        </p:spPr>
        <p:txBody>
          <a:bodyPr/>
          <a:lstStyle/>
          <a:p>
            <a:r>
              <a:rPr lang="es-ES" dirty="0">
                <a:solidFill>
                  <a:srgbClr val="C00000"/>
                </a:solidFill>
                <a:latin typeface="Calibri" panose="020F0502020204030204"/>
              </a:rPr>
              <a:t>Hot </a:t>
            </a:r>
            <a:r>
              <a:rPr lang="es-ES" dirty="0" err="1">
                <a:solidFill>
                  <a:srgbClr val="C00000"/>
                </a:solidFill>
                <a:latin typeface="Calibri" panose="020F0502020204030204"/>
              </a:rPr>
              <a:t>topics</a:t>
            </a:r>
            <a:endParaRPr lang="es-ES" dirty="0">
              <a:solidFill>
                <a:srgbClr val="C00000"/>
              </a:solidFill>
            </a:endParaRPr>
          </a:p>
        </p:txBody>
      </p:sp>
      <p:sp>
        <p:nvSpPr>
          <p:cNvPr id="3" name="Marcador de contenido 2">
            <a:extLst>
              <a:ext uri="{FF2B5EF4-FFF2-40B4-BE49-F238E27FC236}">
                <a16:creationId xmlns:a16="http://schemas.microsoft.com/office/drawing/2014/main" id="{6EDC16FB-0EB5-45D5-AEAA-F2BC7CFA58F6}"/>
              </a:ext>
            </a:extLst>
          </p:cNvPr>
          <p:cNvSpPr>
            <a:spLocks noGrp="1"/>
          </p:cNvSpPr>
          <p:nvPr>
            <p:ph idx="1"/>
          </p:nvPr>
        </p:nvSpPr>
        <p:spPr>
          <a:xfrm>
            <a:off x="838200" y="1672027"/>
            <a:ext cx="10515600" cy="4348065"/>
          </a:xfrm>
        </p:spPr>
        <p:txBody>
          <a:bodyPr numCol="1">
            <a:normAutofit/>
          </a:bodyPr>
          <a:lstStyle/>
          <a:p>
            <a:pPr marL="0" indent="0">
              <a:buNone/>
            </a:pPr>
            <a:r>
              <a:rPr lang="en-US" sz="3600" b="1" dirty="0"/>
              <a:t>Peru</a:t>
            </a:r>
          </a:p>
          <a:p>
            <a:r>
              <a:rPr lang="en-US" sz="2000" dirty="0"/>
              <a:t>The National University of the Center of Peru starts the production of ivermectin in oral solution to be distributed to the patients in the university who are undergoing treatment against COVID-19.</a:t>
            </a:r>
          </a:p>
          <a:p>
            <a:r>
              <a:rPr lang="en-US" sz="2000" dirty="0"/>
              <a:t>Social media and fake news promote self-medication around the country.</a:t>
            </a:r>
          </a:p>
          <a:p>
            <a:r>
              <a:rPr lang="en-US" sz="2000" dirty="0"/>
              <a:t>Cusco tests 8,000 people and nearly 42% are COVID-19 positive. Each infected person received a kit containing ivermectin.</a:t>
            </a:r>
          </a:p>
          <a:p>
            <a:r>
              <a:rPr lang="en-US" sz="2000" dirty="0"/>
              <a:t>The North of Peru fights the advancement of COVID-19 with medical care and ivermectin-based treatment.</a:t>
            </a:r>
          </a:p>
          <a:p>
            <a:r>
              <a:rPr lang="en-US" sz="2000" dirty="0"/>
              <a:t>The region of Piura applied 150 rapid tests to carriers, passengers and the general public at the </a:t>
            </a:r>
            <a:r>
              <a:rPr lang="en-US" sz="2000" dirty="0" err="1"/>
              <a:t>Covid</a:t>
            </a:r>
            <a:r>
              <a:rPr lang="en-US" sz="2000" dirty="0"/>
              <a:t> Control post installed in a bus station. The detected patients received treatment with ivermectin, antibiotics, analgesics and vitamins to “strengthen the immune system”.</a:t>
            </a:r>
          </a:p>
          <a:p>
            <a:pPr marL="0" indent="0">
              <a:buNone/>
            </a:pPr>
            <a:endParaRPr lang="en-US" b="1" dirty="0"/>
          </a:p>
        </p:txBody>
      </p:sp>
    </p:spTree>
    <p:extLst>
      <p:ext uri="{BB962C8B-B14F-4D97-AF65-F5344CB8AC3E}">
        <p14:creationId xmlns:p14="http://schemas.microsoft.com/office/powerpoint/2010/main" val="129138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1FB58D-51C6-4D5A-ADCD-B9B6BD230F74}"/>
              </a:ext>
            </a:extLst>
          </p:cNvPr>
          <p:cNvSpPr>
            <a:spLocks noGrp="1"/>
          </p:cNvSpPr>
          <p:nvPr>
            <p:ph type="title"/>
          </p:nvPr>
        </p:nvSpPr>
        <p:spPr/>
        <p:txBody>
          <a:bodyPr>
            <a:normAutofit/>
          </a:bodyPr>
          <a:lstStyle/>
          <a:p>
            <a:r>
              <a:rPr lang="es-ES" b="1" dirty="0" err="1">
                <a:solidFill>
                  <a:srgbClr val="C00000"/>
                </a:solidFill>
              </a:rPr>
              <a:t>Analytics</a:t>
            </a:r>
            <a:endParaRPr lang="es-ES" b="1" dirty="0">
              <a:solidFill>
                <a:srgbClr val="C00000"/>
              </a:solidFill>
            </a:endParaRPr>
          </a:p>
        </p:txBody>
      </p:sp>
      <p:sp>
        <p:nvSpPr>
          <p:cNvPr id="6" name="Marcador de texto 5">
            <a:extLst>
              <a:ext uri="{FF2B5EF4-FFF2-40B4-BE49-F238E27FC236}">
                <a16:creationId xmlns:a16="http://schemas.microsoft.com/office/drawing/2014/main" id="{0D4149A2-28F2-49B5-BACA-D71DC78AE179}"/>
              </a:ext>
            </a:extLst>
          </p:cNvPr>
          <p:cNvSpPr>
            <a:spLocks noGrp="1"/>
          </p:cNvSpPr>
          <p:nvPr>
            <p:ph type="body" idx="1"/>
          </p:nvPr>
        </p:nvSpPr>
        <p:spPr>
          <a:xfrm>
            <a:off x="836612" y="1402406"/>
            <a:ext cx="2516188" cy="415682"/>
          </a:xfrm>
        </p:spPr>
        <p:txBody>
          <a:bodyPr>
            <a:normAutofit lnSpcReduction="10000"/>
          </a:bodyPr>
          <a:lstStyle/>
          <a:p>
            <a:r>
              <a:rPr lang="es-ES" dirty="0" err="1"/>
              <a:t>Common</a:t>
            </a:r>
            <a:r>
              <a:rPr lang="es-ES" dirty="0"/>
              <a:t> </a:t>
            </a:r>
            <a:r>
              <a:rPr lang="es-ES" dirty="0" err="1"/>
              <a:t>words</a:t>
            </a:r>
            <a:endParaRPr lang="es-ES" dirty="0"/>
          </a:p>
        </p:txBody>
      </p:sp>
      <p:pic>
        <p:nvPicPr>
          <p:cNvPr id="3" name="Imagen 2">
            <a:extLst>
              <a:ext uri="{FF2B5EF4-FFF2-40B4-BE49-F238E27FC236}">
                <a16:creationId xmlns:a16="http://schemas.microsoft.com/office/drawing/2014/main" id="{89F82D95-F6AA-42FD-94A1-9117ED2E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38" y="1985671"/>
            <a:ext cx="10382250" cy="4286250"/>
          </a:xfrm>
          <a:prstGeom prst="rect">
            <a:avLst/>
          </a:prstGeom>
        </p:spPr>
      </p:pic>
    </p:spTree>
    <p:extLst>
      <p:ext uri="{BB962C8B-B14F-4D97-AF65-F5344CB8AC3E}">
        <p14:creationId xmlns:p14="http://schemas.microsoft.com/office/powerpoint/2010/main" val="4164698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ABA016A-B27F-4541-A56B-C269C7C912E8}"/>
              </a:ext>
            </a:extLst>
          </p:cNvPr>
          <p:cNvSpPr>
            <a:spLocks noGrp="1"/>
          </p:cNvSpPr>
          <p:nvPr>
            <p:ph type="body" idx="1"/>
          </p:nvPr>
        </p:nvSpPr>
        <p:spPr>
          <a:xfrm>
            <a:off x="836612" y="1639492"/>
            <a:ext cx="5157787" cy="411956"/>
          </a:xfrm>
        </p:spPr>
        <p:txBody>
          <a:bodyPr>
            <a:normAutofit lnSpcReduction="10000"/>
          </a:bodyPr>
          <a:lstStyle/>
          <a:p>
            <a:r>
              <a:rPr lang="es-ES" dirty="0" err="1"/>
              <a:t>Audiences</a:t>
            </a:r>
            <a:endParaRPr lang="es-ES" dirty="0"/>
          </a:p>
        </p:txBody>
      </p:sp>
      <p:sp>
        <p:nvSpPr>
          <p:cNvPr id="7" name="Marcador de texto 7">
            <a:extLst>
              <a:ext uri="{FF2B5EF4-FFF2-40B4-BE49-F238E27FC236}">
                <a16:creationId xmlns:a16="http://schemas.microsoft.com/office/drawing/2014/main" id="{864D4234-E1BC-4EDA-9886-158010BBACD1}"/>
              </a:ext>
            </a:extLst>
          </p:cNvPr>
          <p:cNvSpPr txBox="1">
            <a:spLocks/>
          </p:cNvSpPr>
          <p:nvPr/>
        </p:nvSpPr>
        <p:spPr>
          <a:xfrm>
            <a:off x="7877951" y="367428"/>
            <a:ext cx="2592388" cy="415682"/>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s-ES" dirty="0"/>
          </a:p>
        </p:txBody>
      </p:sp>
      <p:sp>
        <p:nvSpPr>
          <p:cNvPr id="10" name="Título 4">
            <a:extLst>
              <a:ext uri="{FF2B5EF4-FFF2-40B4-BE49-F238E27FC236}">
                <a16:creationId xmlns:a16="http://schemas.microsoft.com/office/drawing/2014/main" id="{BB917739-A8FB-4E90-BC15-A42C2F51EC5D}"/>
              </a:ext>
            </a:extLst>
          </p:cNvPr>
          <p:cNvSpPr>
            <a:spLocks noGrp="1"/>
          </p:cNvSpPr>
          <p:nvPr>
            <p:ph type="title"/>
          </p:nvPr>
        </p:nvSpPr>
        <p:spPr>
          <a:xfrm>
            <a:off x="839788" y="365125"/>
            <a:ext cx="10515600" cy="1325563"/>
          </a:xfrm>
        </p:spPr>
        <p:txBody>
          <a:bodyPr>
            <a:normAutofit/>
          </a:bodyPr>
          <a:lstStyle/>
          <a:p>
            <a:r>
              <a:rPr lang="es-ES" b="1" dirty="0" err="1">
                <a:solidFill>
                  <a:srgbClr val="C00000"/>
                </a:solidFill>
              </a:rPr>
              <a:t>Analytics</a:t>
            </a:r>
            <a:endParaRPr lang="es-ES" b="1" dirty="0">
              <a:solidFill>
                <a:srgbClr val="C00000"/>
              </a:solidFill>
            </a:endParaRPr>
          </a:p>
        </p:txBody>
      </p:sp>
      <p:pic>
        <p:nvPicPr>
          <p:cNvPr id="4" name="Imagen 3">
            <a:extLst>
              <a:ext uri="{FF2B5EF4-FFF2-40B4-BE49-F238E27FC236}">
                <a16:creationId xmlns:a16="http://schemas.microsoft.com/office/drawing/2014/main" id="{588C61C7-8AE4-4E01-AF35-AD57287BD8B9}"/>
              </a:ext>
            </a:extLst>
          </p:cNvPr>
          <p:cNvPicPr>
            <a:picLocks noChangeAspect="1"/>
          </p:cNvPicPr>
          <p:nvPr/>
        </p:nvPicPr>
        <p:blipFill rotWithShape="1">
          <a:blip r:embed="rId2">
            <a:extLst>
              <a:ext uri="{28A0092B-C50C-407E-A947-70E740481C1C}">
                <a14:useLocalDpi xmlns:a14="http://schemas.microsoft.com/office/drawing/2010/main" val="0"/>
              </a:ext>
            </a:extLst>
          </a:blip>
          <a:srcRect b="53741"/>
          <a:stretch/>
        </p:blipFill>
        <p:spPr>
          <a:xfrm>
            <a:off x="836612" y="2688140"/>
            <a:ext cx="3395709" cy="3172408"/>
          </a:xfrm>
          <a:prstGeom prst="rect">
            <a:avLst/>
          </a:prstGeom>
        </p:spPr>
      </p:pic>
      <p:pic>
        <p:nvPicPr>
          <p:cNvPr id="13" name="Imagen 12">
            <a:extLst>
              <a:ext uri="{FF2B5EF4-FFF2-40B4-BE49-F238E27FC236}">
                <a16:creationId xmlns:a16="http://schemas.microsoft.com/office/drawing/2014/main" id="{14466A3A-3A9B-4AC2-9A25-8C98F53EBCCA}"/>
              </a:ext>
            </a:extLst>
          </p:cNvPr>
          <p:cNvPicPr>
            <a:picLocks noChangeAspect="1"/>
          </p:cNvPicPr>
          <p:nvPr/>
        </p:nvPicPr>
        <p:blipFill rotWithShape="1">
          <a:blip r:embed="rId2">
            <a:extLst>
              <a:ext uri="{28A0092B-C50C-407E-A947-70E740481C1C}">
                <a14:useLocalDpi xmlns:a14="http://schemas.microsoft.com/office/drawing/2010/main" val="0"/>
              </a:ext>
            </a:extLst>
          </a:blip>
          <a:srcRect t="45169" b="6341"/>
          <a:stretch/>
        </p:blipFill>
        <p:spPr>
          <a:xfrm>
            <a:off x="5778436" y="2611624"/>
            <a:ext cx="3395709" cy="3325440"/>
          </a:xfrm>
          <a:prstGeom prst="rect">
            <a:avLst/>
          </a:prstGeom>
        </p:spPr>
      </p:pic>
    </p:spTree>
    <p:extLst>
      <p:ext uri="{BB962C8B-B14F-4D97-AF65-F5344CB8AC3E}">
        <p14:creationId xmlns:p14="http://schemas.microsoft.com/office/powerpoint/2010/main" val="325586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FFC0E9F3-3734-4E53-84AA-30A5A1B1E66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1874"/>
          <a:stretch/>
        </p:blipFill>
        <p:spPr>
          <a:xfrm>
            <a:off x="0" y="0"/>
            <a:ext cx="7008812" cy="6857999"/>
          </a:xfrm>
        </p:spPr>
      </p:pic>
      <p:sp>
        <p:nvSpPr>
          <p:cNvPr id="7" name="Título 2">
            <a:extLst>
              <a:ext uri="{FF2B5EF4-FFF2-40B4-BE49-F238E27FC236}">
                <a16:creationId xmlns:a16="http://schemas.microsoft.com/office/drawing/2014/main" id="{B2ACC3E0-525F-4F02-82FC-F910406E362F}"/>
              </a:ext>
            </a:extLst>
          </p:cNvPr>
          <p:cNvSpPr>
            <a:spLocks noGrp="1"/>
          </p:cNvSpPr>
          <p:nvPr>
            <p:ph type="title"/>
          </p:nvPr>
        </p:nvSpPr>
        <p:spPr>
          <a:xfrm>
            <a:off x="7273245" y="2046514"/>
            <a:ext cx="4809898" cy="1600200"/>
          </a:xfrm>
        </p:spPr>
        <p:txBody>
          <a:bodyPr>
            <a:noAutofit/>
          </a:bodyPr>
          <a:lstStyle/>
          <a:p>
            <a:r>
              <a:rPr lang="es-ES" sz="2700" dirty="0" err="1"/>
              <a:t>For</a:t>
            </a:r>
            <a:r>
              <a:rPr lang="es-ES" sz="2700" dirty="0"/>
              <a:t> more </a:t>
            </a:r>
            <a:r>
              <a:rPr lang="es-ES" sz="2700" dirty="0" err="1"/>
              <a:t>information</a:t>
            </a:r>
            <a:r>
              <a:rPr lang="es-ES" sz="2700" dirty="0"/>
              <a:t>:</a:t>
            </a:r>
            <a:br>
              <a:rPr lang="es-ES" sz="2700" dirty="0"/>
            </a:br>
            <a:br>
              <a:rPr lang="es-ES" sz="2700" dirty="0"/>
            </a:br>
            <a:r>
              <a:rPr lang="es-ES" sz="2700" b="1" dirty="0">
                <a:solidFill>
                  <a:srgbClr val="C00000"/>
                </a:solidFill>
              </a:rPr>
              <a:t>carolina.pozo@isglobal.org</a:t>
            </a:r>
          </a:p>
        </p:txBody>
      </p:sp>
    </p:spTree>
    <p:extLst>
      <p:ext uri="{BB962C8B-B14F-4D97-AF65-F5344CB8AC3E}">
        <p14:creationId xmlns:p14="http://schemas.microsoft.com/office/powerpoint/2010/main" val="19849551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3593</TotalTime>
  <Words>450</Words>
  <Application>Microsoft Office PowerPoint</Application>
  <PresentationFormat>Panorámica</PresentationFormat>
  <Paragraphs>56</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Roboto</vt:lpstr>
      <vt:lpstr>Tema de Office</vt:lpstr>
      <vt:lpstr>IVERMECTIN  Press clipping 21 – 28 August</vt:lpstr>
      <vt:lpstr>Press clipping 21 – 28 August</vt:lpstr>
      <vt:lpstr>Hot topics</vt:lpstr>
      <vt:lpstr>Hot topics</vt:lpstr>
      <vt:lpstr>Analytics</vt:lpstr>
      <vt:lpstr>Analytics</vt:lpstr>
      <vt:lpstr>For more information:  carolina.pozo@isglobal.org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IVERMECTIN  IN LATAM</dc:title>
  <dc:creator>CAROLINA POZO</dc:creator>
  <cp:lastModifiedBy>CAROLINA POZO</cp:lastModifiedBy>
  <cp:revision>100</cp:revision>
  <dcterms:created xsi:type="dcterms:W3CDTF">2020-07-06T09:54:49Z</dcterms:created>
  <dcterms:modified xsi:type="dcterms:W3CDTF">2020-08-28T10:23:13Z</dcterms:modified>
</cp:coreProperties>
</file>