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POZO" initials="CP" lastIdx="1" clrIdx="0">
    <p:extLst>
      <p:ext uri="{19B8F6BF-5375-455C-9EA6-DF929625EA0E}">
        <p15:presenceInfo xmlns:p15="http://schemas.microsoft.com/office/powerpoint/2012/main" userId="S-1-5-21-3796330410-2714697548-3669533216-10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CDE8F-AC85-43F7-A5E0-3EA5C9CD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1FCFB6-1F73-464D-B852-8907B2337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D169B-EBDC-404A-A133-006836E7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662AC-AF36-494F-A253-A702A09E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E1385-AEB2-452C-85A4-FDB17EED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1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D5490-8293-4F21-A198-10287B89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BF3381-8FF0-45EE-945A-D5A92F179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7BC86-3DC9-4254-B669-C9A303D6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5A586F-DC03-47ED-9CE1-E3F0DB6B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57CF1-99A5-4A2D-8293-0AA01666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2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7F13CA-02FD-410C-8BEF-730853DAA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DBD8EB-5057-4F74-A28F-CA631A2F0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A29610-C227-4C19-BA65-6927992C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8704D7-7EEF-432E-8775-65891C91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CE456-FB1E-47FB-A7CE-C15AD6C0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45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24AAC-7A21-492A-B867-3820AA83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36A24-9621-4800-9FCD-763B271E9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6C34D7-06FA-4C51-9158-1922A96E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7B0ED-639A-42A4-84B1-17B3E586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B0D5E4-300D-49A6-9DCC-91F948ED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65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594DF-CF8A-42C4-95AA-C32C56F2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8F3F8-2259-4194-8B43-C79AD2D7D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441F5-E935-4B52-B923-D0CAD23F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96A41-DFAB-4233-8CF0-ACC942D7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3EEA4D-69AD-40A6-B6B9-8800EDF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71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E097A-6DEB-4764-AB5D-255CEFDB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C919E-1285-45CD-8647-E1C6E466A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78DA-6FCB-4EBE-940C-ED473FE53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9C472-3B50-4E24-8394-EDF7AE3D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907BB6-6CB1-49D1-AB8D-93887E10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53B987-8106-42B6-BE87-567D4936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53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582B6-43A0-4FC1-A967-AF3D1B02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026831-07ED-46AA-96E1-D1294488D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92EB64-D231-4771-81C1-9ADFDE21B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F6BCB4-BAFC-41A2-A33E-91C440277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9773BF-2493-4E4A-A58C-E463EFDD4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2D66E5-E401-4698-8CB6-2C5138E2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331FC8-A65D-4676-9BA5-1D63B779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1F3AF1-950D-408D-B8B3-9431FA50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6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5EB2C-49C5-4197-9850-964C5F6F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228AD9-3368-480A-BD10-3B698E54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27DFA8-0FE1-496C-B9CC-122E8412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B18E85-3AB1-4954-93FA-057893F8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2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FDC0A1-CB96-4F7B-9B5B-27B39C79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E950AF-CACC-4031-BD99-61BB81BE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C109B8-3F28-4C36-A207-82F32930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60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1E5D-BF0F-4340-AB10-11000DA0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4D886-EC57-41C4-BB6F-B6CAC803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B5B97-2BDB-4938-A081-249D2D089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E958EA-8997-473B-AA93-082FE369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C92109-8070-45B0-8E5B-62512E05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63CF8-F3E5-437E-8686-5A469864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37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77B52-5F6D-4488-AA4A-9C33E803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09C483-5838-4A79-A865-CD6BC66AA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384C60-90D3-46A7-99F5-A744EFF10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C6879-BE1B-4E1F-AE78-6093FB52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677BD0-F30F-4958-B693-E777E42A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F37F6C-F296-44A7-BC45-B93240FF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1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CAB3CE-08DD-43AE-A169-87A1EEEF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F5524-DA8E-406A-BE3C-19DA7638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ACBF0D-F5A6-466E-A1C5-40CE646AA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FA341-E167-4DF0-9CAE-2628882A5D4E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9F4241-C0EC-4D92-B9C0-8CD59DCAA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A15F7-42FA-48E3-97A2-CB11BB5DD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7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ldiariodecoahuila.com.mx/2020/08/21/bolivia-intensifica-busqueda-de-contagiados-de-covid-19/" TargetMode="External"/><Relationship Id="rId3" Type="http://schemas.openxmlformats.org/officeDocument/2006/relationships/hyperlink" Target="https://extra.globo.com/noticias/coronavirus/cientistas-brasileiros-iniciam-processo-de-patente-para-soro-com-plasma-de-cavalo-teste-em-humanos-proxima-fase-24585238.html" TargetMode="External"/><Relationship Id="rId7" Type="http://schemas.openxmlformats.org/officeDocument/2006/relationships/hyperlink" Target="https://br.noticias.yahoo.com/soro-produzido-com-plasma-cavalo-235721060.html" TargetMode="External"/><Relationship Id="rId12" Type="http://schemas.openxmlformats.org/officeDocument/2006/relationships/hyperlink" Target="https://reputation.kantar.com/public/ReviewKiosk?ticket=F05A213701B6E69A9595143977928D4A914FDDFFEF6B35CF050A4D1BB6F4A48FB55430FB0D2E0E84C9ADAE250BA44AE4E567DD102B425E056A44784FFDBDE867D509EFFFAD9A12C9209AEDB4A3155773F5F08CBF9029D340C4735ED3A8ADF89D5E78675206FCC73A61353B4B1B976C0345C29830D57C8919FD4B59F920360800" TargetMode="External"/><Relationship Id="rId2" Type="http://schemas.openxmlformats.org/officeDocument/2006/relationships/hyperlink" Target="https://www.nodal.am/2020/08/bolsonaro-asegura-que-es-la-prueba-viva-de-la-eficacia-de-la-cloroqui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tiempo.com/opinion/columnistas/moises-wasserman/columna-de-moises-wasserman-sobre-las-vacunas-y-la-cura-para-el-coronavirus-529082" TargetMode="External"/><Relationship Id="rId11" Type="http://schemas.openxmlformats.org/officeDocument/2006/relationships/hyperlink" Target="https://www.elespectador.com/noticias/salud/no-hay-evidencia-de-que-el-matarraton-cure-el-covid-19/" TargetMode="External"/><Relationship Id="rId5" Type="http://schemas.openxmlformats.org/officeDocument/2006/relationships/hyperlink" Target="https://www.meiahora.com.br/geral/2020/08/5970318-bolsonaro-diz-que-anvisa-vai-facilitar-acesso-a-medicamentos-defendidos-por-ele.html" TargetMode="External"/><Relationship Id="rId10" Type="http://schemas.openxmlformats.org/officeDocument/2006/relationships/hyperlink" Target="https://www.ellitoral.com/index.php/id_um/254900-corrientes-investigara-la-eficacia-de-la-ivermectina-contra-el-coronavirus-experimental-nacionales.html" TargetMode="External"/><Relationship Id="rId4" Type="http://schemas.openxmlformats.org/officeDocument/2006/relationships/hyperlink" Target="https://www.elheraldo.co/mundo/tratamientos-contra-la-covid-19-una-carrera-la-par-de-la-vacuna-750408" TargetMode="External"/><Relationship Id="rId9" Type="http://schemas.openxmlformats.org/officeDocument/2006/relationships/hyperlink" Target="https://larepublica.pe/sociedad/2020/08/21/cusco-automedicacion-y-la-falsa-seguridad-de-que-no-habra-contagio-lrs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FD9F313-A555-492C-A890-FED2D05D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29" y="1077686"/>
            <a:ext cx="4343400" cy="16002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s-ES" sz="6700" b="1" dirty="0">
                <a:solidFill>
                  <a:srgbClr val="C00000"/>
                </a:solidFill>
              </a:rPr>
              <a:t>IVERMECTIN</a:t>
            </a:r>
            <a:r>
              <a:rPr lang="es-ES" sz="4800" b="1" dirty="0"/>
              <a:t> </a:t>
            </a:r>
            <a:br>
              <a:rPr lang="es-ES" sz="4800" b="1" dirty="0"/>
            </a:br>
            <a:r>
              <a:rPr lang="es-ES" sz="27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Press</a:t>
            </a:r>
            <a:r>
              <a:rPr lang="es-ES" sz="27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27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clipping</a:t>
            </a:r>
            <a:r>
              <a:rPr lang="es-ES" sz="27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14 – 21 August</a:t>
            </a:r>
            <a:endParaRPr lang="es-ES" sz="4800" b="1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FFC0E9F3-3734-4E53-84AA-30A5A1B1E6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r="31975"/>
          <a:stretch/>
        </p:blipFill>
        <p:spPr>
          <a:xfrm>
            <a:off x="5183188" y="0"/>
            <a:ext cx="7008812" cy="6857999"/>
          </a:xfrm>
        </p:spPr>
      </p:pic>
    </p:spTree>
    <p:extLst>
      <p:ext uri="{BB962C8B-B14F-4D97-AF65-F5344CB8AC3E}">
        <p14:creationId xmlns:p14="http://schemas.microsoft.com/office/powerpoint/2010/main" val="274604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725462F-5D3A-46C6-8F6F-06D36023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C00000"/>
                </a:solidFill>
                <a:latin typeface="Calibri" panose="020F0502020204030204"/>
              </a:rPr>
              <a:t>Press</a:t>
            </a:r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C00000"/>
                </a:solidFill>
                <a:latin typeface="Calibri" panose="020F0502020204030204"/>
              </a:rPr>
              <a:t>clipping</a:t>
            </a:r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 14 – 21 August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65176B63-BB6A-4E59-A30C-999755B9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2703060"/>
            <a:ext cx="3799114" cy="3055483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err="1"/>
              <a:t>Countries</a:t>
            </a:r>
            <a:r>
              <a:rPr lang="es-ES" sz="2000" b="1" dirty="0"/>
              <a:t>:</a:t>
            </a:r>
          </a:p>
          <a:p>
            <a:pPr marL="742950" lvl="1" indent="-285750"/>
            <a:r>
              <a:rPr lang="es-ES" sz="1600" dirty="0"/>
              <a:t>Argentina </a:t>
            </a:r>
          </a:p>
          <a:p>
            <a:pPr marL="742950" lvl="1" indent="-285750"/>
            <a:r>
              <a:rPr lang="es-ES" sz="1600" dirty="0" err="1"/>
              <a:t>Brazil</a:t>
            </a:r>
            <a:endParaRPr lang="es-ES" sz="1600" dirty="0"/>
          </a:p>
          <a:p>
            <a:pPr marL="742950" lvl="1" indent="-285750"/>
            <a:r>
              <a:rPr lang="es-ES" sz="1600" dirty="0"/>
              <a:t>Colombia</a:t>
            </a:r>
          </a:p>
          <a:p>
            <a:pPr marL="742950" lvl="1" indent="-285750"/>
            <a:r>
              <a:rPr lang="es-ES" sz="1600" dirty="0" err="1"/>
              <a:t>Mexico</a:t>
            </a:r>
            <a:endParaRPr lang="es-ES" sz="1600" dirty="0"/>
          </a:p>
          <a:p>
            <a:pPr marL="742950" lvl="1" indent="-285750"/>
            <a:r>
              <a:rPr lang="es-ES" sz="1600" dirty="0" err="1"/>
              <a:t>Peru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843DB7-C015-4548-8568-AD0AED507319}"/>
              </a:ext>
            </a:extLst>
          </p:cNvPr>
          <p:cNvSpPr/>
          <p:nvPr/>
        </p:nvSpPr>
        <p:spPr>
          <a:xfrm>
            <a:off x="968829" y="1534887"/>
            <a:ext cx="3799114" cy="93957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000" dirty="0">
                <a:solidFill>
                  <a:schemeClr val="bg1"/>
                </a:solidFill>
              </a:rPr>
              <a:t>Total </a:t>
            </a:r>
            <a:r>
              <a:rPr lang="es-ES" sz="2000" dirty="0" err="1">
                <a:solidFill>
                  <a:schemeClr val="bg1"/>
                </a:solidFill>
              </a:rPr>
              <a:t>impacts</a:t>
            </a:r>
            <a:r>
              <a:rPr lang="es-ES" sz="2000" dirty="0">
                <a:solidFill>
                  <a:schemeClr val="bg1"/>
                </a:solidFill>
              </a:rPr>
              <a:t>: </a:t>
            </a:r>
            <a:r>
              <a:rPr lang="es-ES" sz="2000" b="1" dirty="0">
                <a:solidFill>
                  <a:schemeClr val="bg1"/>
                </a:solidFill>
              </a:rPr>
              <a:t>1,421 (↓ 27,9%)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000" dirty="0" err="1">
                <a:solidFill>
                  <a:schemeClr val="bg1"/>
                </a:solidFill>
              </a:rPr>
              <a:t>Reach</a:t>
            </a:r>
            <a:r>
              <a:rPr lang="es-ES" sz="2000" dirty="0">
                <a:solidFill>
                  <a:schemeClr val="bg1"/>
                </a:solidFill>
              </a:rPr>
              <a:t>: </a:t>
            </a:r>
            <a:r>
              <a:rPr lang="es-ES" sz="2000" b="1" dirty="0">
                <a:solidFill>
                  <a:schemeClr val="bg1"/>
                </a:solidFill>
              </a:rPr>
              <a:t>29,4 </a:t>
            </a:r>
            <a:r>
              <a:rPr lang="es-ES" sz="2000" b="1" dirty="0" err="1">
                <a:solidFill>
                  <a:schemeClr val="bg1"/>
                </a:solidFill>
              </a:rPr>
              <a:t>million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people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70D97498-C1CE-4FC6-AEBA-03D446567DA0}"/>
              </a:ext>
            </a:extLst>
          </p:cNvPr>
          <p:cNvSpPr txBox="1">
            <a:spLocks/>
          </p:cNvSpPr>
          <p:nvPr/>
        </p:nvSpPr>
        <p:spPr>
          <a:xfrm>
            <a:off x="5487957" y="1534887"/>
            <a:ext cx="6531427" cy="4399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000" b="1" dirty="0" err="1"/>
              <a:t>Most</a:t>
            </a:r>
            <a:r>
              <a:rPr lang="es-ES" sz="2000" b="1" dirty="0"/>
              <a:t> </a:t>
            </a:r>
            <a:r>
              <a:rPr lang="es-ES" sz="2000" b="1" dirty="0" err="1"/>
              <a:t>Read</a:t>
            </a:r>
            <a:r>
              <a:rPr lang="es-ES" sz="2000" b="1" dirty="0"/>
              <a:t> – TOP 10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altLang="es-ES" sz="1400" dirty="0" err="1">
                <a:hlinkClick r:id="rId2"/>
              </a:rPr>
              <a:t>Bolsonaro</a:t>
            </a:r>
            <a:r>
              <a:rPr lang="es-ES" altLang="es-ES" sz="1400" dirty="0">
                <a:hlinkClick r:id="rId2"/>
              </a:rPr>
              <a:t> asegura que es la “prueba viva” de la eficacia de la cloroquina</a:t>
            </a:r>
            <a:endParaRPr lang="es-ES" altLang="es-ES" sz="1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sz="1600" dirty="0">
                <a:hlinkClick r:id="rId3"/>
              </a:rPr>
              <a:t>Cientistas brasileiros iniciam processo de patente para soro com plasma de cavalo: teste em humanos é próxima fase</a:t>
            </a:r>
            <a:endParaRPr lang="pt-BR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600" dirty="0">
                <a:hlinkClick r:id="rId4"/>
              </a:rPr>
              <a:t>Tratamientos contra la Covid-19, una carrera a la par de la vacuna</a:t>
            </a:r>
            <a:endParaRPr lang="pt-BR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sz="1600" dirty="0">
                <a:hlinkClick r:id="rId5"/>
              </a:rPr>
              <a:t>Bolsonaro diz que Anvisa vai facilitar acesso a medicamentos defendidos por ele</a:t>
            </a:r>
            <a:endParaRPr lang="pt-BR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600" dirty="0">
                <a:hlinkClick r:id="rId6"/>
              </a:rPr>
              <a:t>El camino largo y difícil</a:t>
            </a:r>
            <a:endParaRPr lang="es-ES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sz="1600" dirty="0">
                <a:hlinkClick r:id="rId7"/>
              </a:rPr>
              <a:t>Soro produzido com plasma de cavalo tem anticorpo até 50 vezes mais potente contra a Covid-19, conclui pesquisa</a:t>
            </a:r>
            <a:endParaRPr lang="pt-BR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600" dirty="0">
                <a:hlinkClick r:id="rId8"/>
              </a:rPr>
              <a:t>Bolivia intensifica búsqueda de contagiados de COVID-19</a:t>
            </a:r>
            <a:endParaRPr lang="es-ES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600" dirty="0">
                <a:hlinkClick r:id="rId9"/>
              </a:rPr>
              <a:t>Automedicación y la falsa seguridad de que no habrá contagio</a:t>
            </a:r>
            <a:endParaRPr lang="es-ES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600" dirty="0">
                <a:hlinkClick r:id="rId10"/>
              </a:rPr>
              <a:t>Corrientes investigará la eficacia de la ivermectina contra el coronavirus</a:t>
            </a:r>
            <a:endParaRPr lang="es-ES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600" dirty="0">
                <a:hlinkClick r:id="rId11"/>
              </a:rPr>
              <a:t>No hay evidencia de que el </a:t>
            </a:r>
            <a:r>
              <a:rPr lang="es-ES" sz="1600" dirty="0" err="1">
                <a:hlinkClick r:id="rId11"/>
              </a:rPr>
              <a:t>matarratón</a:t>
            </a:r>
            <a:r>
              <a:rPr lang="es-ES" sz="1600" dirty="0">
                <a:hlinkClick r:id="rId11"/>
              </a:rPr>
              <a:t> cure el COVID-19</a:t>
            </a:r>
            <a:endParaRPr lang="es-E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sz="16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es-ES" sz="1600" dirty="0"/>
            </a:br>
            <a:endParaRPr lang="es-ES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2AB1757-8CB1-499D-9D43-146C217290F1}"/>
              </a:ext>
            </a:extLst>
          </p:cNvPr>
          <p:cNvSpPr txBox="1"/>
          <p:nvPr/>
        </p:nvSpPr>
        <p:spPr>
          <a:xfrm>
            <a:off x="5342538" y="6070826"/>
            <a:ext cx="6347166" cy="40011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</a:t>
            </a:r>
            <a:r>
              <a:rPr lang="es-ES" sz="2000" b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s-ES" sz="2000" b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s-ES" sz="2000" b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50 </a:t>
            </a:r>
            <a:r>
              <a:rPr lang="es-ES" sz="2000" b="1" dirty="0" err="1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most</a:t>
            </a:r>
            <a:r>
              <a:rPr lang="es-ES" sz="2000" b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es-ES" sz="2000" b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impacts</a:t>
            </a:r>
            <a:r>
              <a:rPr lang="es-ES" sz="2000" b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es-ES" sz="2000" b="1" dirty="0" err="1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s-ES" sz="2000" b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E42B28F-0808-47F0-9D99-52050DCE35A9}"/>
              </a:ext>
            </a:extLst>
          </p:cNvPr>
          <p:cNvCxnSpPr/>
          <p:nvPr/>
        </p:nvCxnSpPr>
        <p:spPr>
          <a:xfrm>
            <a:off x="5040086" y="1730835"/>
            <a:ext cx="0" cy="470262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467ED3A-9439-47E5-B5BE-867C7B33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EDFD746-B177-4805-ADF0-B4EC8F63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C50F007-41DF-447C-8A34-3FEC845E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8C2955-4204-4E06-805D-069457057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2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725462F-5D3A-46C6-8F6F-06D36023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64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Hot </a:t>
            </a:r>
            <a:r>
              <a:rPr lang="es-ES" dirty="0" err="1">
                <a:solidFill>
                  <a:srgbClr val="C00000"/>
                </a:solidFill>
                <a:latin typeface="Calibri" panose="020F0502020204030204"/>
              </a:rPr>
              <a:t>topics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C16FB-0EB5-45D5-AEAA-F2BC7CFA5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027"/>
            <a:ext cx="10515600" cy="462798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GB" sz="2600" b="1" dirty="0"/>
              <a:t>Argentina</a:t>
            </a:r>
            <a:endParaRPr lang="en-GB" b="1" dirty="0"/>
          </a:p>
          <a:p>
            <a:r>
              <a:rPr lang="en-US" sz="1800" dirty="0"/>
              <a:t>The province of Corrientes will initiate studies to verify the effectiveness of ivermectin</a:t>
            </a:r>
            <a:endParaRPr lang="en-GB" sz="1800" dirty="0"/>
          </a:p>
          <a:p>
            <a:pPr marL="0" indent="0">
              <a:buNone/>
            </a:pPr>
            <a:r>
              <a:rPr lang="en-US" sz="2600" b="1" dirty="0"/>
              <a:t>Brazil</a:t>
            </a:r>
          </a:p>
          <a:p>
            <a:r>
              <a:rPr lang="en-US" sz="1800" dirty="0"/>
              <a:t>One of the largest health operators in Brazil, </a:t>
            </a:r>
            <a:r>
              <a:rPr lang="en-US" sz="1800" dirty="0" err="1"/>
              <a:t>Hapvida</a:t>
            </a:r>
            <a:r>
              <a:rPr lang="en-US" sz="1800" dirty="0"/>
              <a:t> is accused of pressuring doctors to prescribe medication without scientific proof (chloroquine) and advised against by several entities.</a:t>
            </a:r>
          </a:p>
          <a:p>
            <a:r>
              <a:rPr lang="en-US" sz="1800" dirty="0" err="1"/>
              <a:t>Bolsonaro</a:t>
            </a:r>
            <a:r>
              <a:rPr lang="en-US" sz="1800" dirty="0"/>
              <a:t> says </a:t>
            </a:r>
            <a:r>
              <a:rPr lang="en-US" sz="1800" dirty="0" err="1"/>
              <a:t>Anvisa</a:t>
            </a:r>
            <a:r>
              <a:rPr lang="en-US" sz="1800" dirty="0"/>
              <a:t> will facilitate access to hydroxychloroquine and ivermectin. </a:t>
            </a:r>
            <a:r>
              <a:rPr lang="en-US" sz="1800" dirty="0" err="1"/>
              <a:t>Anvisa</a:t>
            </a:r>
            <a:r>
              <a:rPr lang="en-US" sz="1800" dirty="0"/>
              <a:t> denies it.</a:t>
            </a:r>
          </a:p>
          <a:p>
            <a:r>
              <a:rPr lang="en-US" sz="1800" dirty="0"/>
              <a:t>Brazilian scientists start patent process for serum with horse plasma: human testing is next phase.</a:t>
            </a:r>
          </a:p>
          <a:p>
            <a:pPr marL="0" indent="0">
              <a:buNone/>
            </a:pPr>
            <a:r>
              <a:rPr lang="en-US" sz="2600" b="1" dirty="0"/>
              <a:t>Colombia</a:t>
            </a:r>
          </a:p>
          <a:p>
            <a:r>
              <a:rPr lang="en-US" sz="1800" dirty="0"/>
              <a:t>The “</a:t>
            </a:r>
            <a:r>
              <a:rPr lang="en-US" sz="1800" dirty="0" err="1"/>
              <a:t>mata-ratón</a:t>
            </a:r>
            <a:r>
              <a:rPr lang="en-US" sz="1800" dirty="0"/>
              <a:t>” plant is believed to contain ivermectin, thus curing COVID-19.</a:t>
            </a:r>
          </a:p>
          <a:p>
            <a:r>
              <a:rPr lang="en-US" sz="1800" dirty="0"/>
              <a:t>Former President Álvaro Uribe declares he takes ivermectin to treat COVID-19. The media deny the proven efficacy of the drug.</a:t>
            </a:r>
          </a:p>
          <a:p>
            <a:r>
              <a:rPr lang="en-US" sz="1800" dirty="0" err="1"/>
              <a:t>Remdesivir</a:t>
            </a:r>
            <a:r>
              <a:rPr lang="en-US" sz="1800" dirty="0"/>
              <a:t> and interferon are being studied as possible treatments against COVID-19.</a:t>
            </a:r>
          </a:p>
        </p:txBody>
      </p:sp>
    </p:spTree>
    <p:extLst>
      <p:ext uri="{BB962C8B-B14F-4D97-AF65-F5344CB8AC3E}">
        <p14:creationId xmlns:p14="http://schemas.microsoft.com/office/powerpoint/2010/main" val="188056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725462F-5D3A-46C6-8F6F-06D36023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64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Hot </a:t>
            </a:r>
            <a:r>
              <a:rPr lang="es-ES" dirty="0" err="1">
                <a:solidFill>
                  <a:srgbClr val="C00000"/>
                </a:solidFill>
                <a:latin typeface="Calibri" panose="020F0502020204030204"/>
              </a:rPr>
              <a:t>topics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C16FB-0EB5-45D5-AEAA-F2BC7CFA5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027"/>
            <a:ext cx="10515600" cy="434806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dirty="0"/>
              <a:t>Mexico</a:t>
            </a:r>
          </a:p>
          <a:p>
            <a:r>
              <a:rPr lang="en-US" sz="1800" dirty="0"/>
              <a:t>Bolivia increases search for those infected with COVID-19.</a:t>
            </a:r>
          </a:p>
          <a:p>
            <a:r>
              <a:rPr lang="en-US" sz="1800" dirty="0"/>
              <a:t>Increase in diabetes and hypertension drugs.</a:t>
            </a:r>
          </a:p>
          <a:p>
            <a:r>
              <a:rPr lang="en-US" sz="1800" dirty="0"/>
              <a:t>Fake news in social media keep recommending ivermectin to treat COVID-19. The media deny the efficacy of the drug.</a:t>
            </a:r>
          </a:p>
          <a:p>
            <a:pPr marL="0" indent="0">
              <a:buNone/>
            </a:pPr>
            <a:r>
              <a:rPr lang="en-US" b="1" dirty="0"/>
              <a:t>Peru</a:t>
            </a:r>
          </a:p>
          <a:p>
            <a:r>
              <a:rPr lang="en-US" sz="1800" dirty="0"/>
              <a:t>More than 1,000 citizens of the </a:t>
            </a:r>
            <a:r>
              <a:rPr lang="en-US" sz="1800" dirty="0" err="1"/>
              <a:t>Kukama</a:t>
            </a:r>
            <a:r>
              <a:rPr lang="en-US" sz="1800" dirty="0"/>
              <a:t> </a:t>
            </a:r>
            <a:r>
              <a:rPr lang="en-US" sz="1800" dirty="0" err="1"/>
              <a:t>Kukamiria</a:t>
            </a:r>
            <a:r>
              <a:rPr lang="en-US" sz="1800" dirty="0"/>
              <a:t> indigenous people will receive comprehensive health care and COVID-19 prevention measures. </a:t>
            </a:r>
            <a:r>
              <a:rPr lang="en-US" sz="1800" b="1" dirty="0"/>
              <a:t>Sanitary material includes ivermectin.</a:t>
            </a:r>
          </a:p>
          <a:p>
            <a:r>
              <a:rPr lang="en-US" sz="1800" dirty="0"/>
              <a:t>A prison is already using ivermectin to treat COVID-19.</a:t>
            </a:r>
          </a:p>
          <a:p>
            <a:r>
              <a:rPr lang="en-US" sz="1800" dirty="0"/>
              <a:t>Cusco Hospital is massively producing ivermectin to administer it.</a:t>
            </a:r>
          </a:p>
        </p:txBody>
      </p:sp>
    </p:spTree>
    <p:extLst>
      <p:ext uri="{BB962C8B-B14F-4D97-AF65-F5344CB8AC3E}">
        <p14:creationId xmlns:p14="http://schemas.microsoft.com/office/powerpoint/2010/main" val="129138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1FB58D-51C6-4D5A-ADCD-B9B6BD23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err="1">
                <a:solidFill>
                  <a:srgbClr val="C00000"/>
                </a:solidFill>
              </a:rPr>
              <a:t>Analytics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D4149A2-28F2-49B5-BACA-D71DC78AE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02406"/>
            <a:ext cx="2516188" cy="415682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words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FF6D63-D0DF-4671-A6FA-9E3A7551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206625"/>
            <a:ext cx="10382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9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BA016A-B27F-4541-A56B-C269C7C91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39492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Audiences</a:t>
            </a:r>
            <a:endParaRPr lang="es-ES" dirty="0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64D4234-E1BC-4EDA-9886-158010BBACD1}"/>
              </a:ext>
            </a:extLst>
          </p:cNvPr>
          <p:cNvSpPr txBox="1">
            <a:spLocks/>
          </p:cNvSpPr>
          <p:nvPr/>
        </p:nvSpPr>
        <p:spPr>
          <a:xfrm>
            <a:off x="7877951" y="367428"/>
            <a:ext cx="2592388" cy="41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BB917739-A8FB-4E90-BC15-A42C2F51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rgbClr val="C00000"/>
                </a:solidFill>
              </a:rPr>
              <a:t>Analytics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956E716-24E3-49CA-898B-AD53C2730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3"/>
          <a:stretch/>
        </p:blipFill>
        <p:spPr>
          <a:xfrm>
            <a:off x="890659" y="2575249"/>
            <a:ext cx="3395709" cy="3200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2F84794-8A12-4D5C-8FAC-C5DD9C624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b="5357"/>
          <a:stretch/>
        </p:blipFill>
        <p:spPr>
          <a:xfrm>
            <a:off x="5535658" y="2575249"/>
            <a:ext cx="3395709" cy="32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FFC0E9F3-3734-4E53-84AA-30A5A1B1E6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/>
          <a:stretch/>
        </p:blipFill>
        <p:spPr>
          <a:xfrm>
            <a:off x="0" y="0"/>
            <a:ext cx="7008812" cy="6857999"/>
          </a:xfr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B2ACC3E0-525F-4F02-82FC-F910406E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245" y="2046514"/>
            <a:ext cx="4809898" cy="1600200"/>
          </a:xfrm>
        </p:spPr>
        <p:txBody>
          <a:bodyPr>
            <a:noAutofit/>
          </a:bodyPr>
          <a:lstStyle/>
          <a:p>
            <a:r>
              <a:rPr lang="es-ES" sz="2700" dirty="0" err="1"/>
              <a:t>For</a:t>
            </a:r>
            <a:r>
              <a:rPr lang="es-ES" sz="2700" dirty="0"/>
              <a:t> more </a:t>
            </a:r>
            <a:r>
              <a:rPr lang="es-ES" sz="2700" dirty="0" err="1"/>
              <a:t>information</a:t>
            </a:r>
            <a:r>
              <a:rPr lang="es-ES" sz="2700" dirty="0"/>
              <a:t>:</a:t>
            </a:r>
            <a:br>
              <a:rPr lang="es-ES" sz="2700" dirty="0"/>
            </a:br>
            <a:br>
              <a:rPr lang="es-ES" sz="2700" dirty="0"/>
            </a:br>
            <a:r>
              <a:rPr lang="es-ES" sz="2700" b="1" dirty="0">
                <a:solidFill>
                  <a:srgbClr val="C00000"/>
                </a:solidFill>
              </a:rPr>
              <a:t>carolina.pozo@isglobal.org</a:t>
            </a:r>
          </a:p>
        </p:txBody>
      </p:sp>
    </p:spTree>
    <p:extLst>
      <p:ext uri="{BB962C8B-B14F-4D97-AF65-F5344CB8AC3E}">
        <p14:creationId xmlns:p14="http://schemas.microsoft.com/office/powerpoint/2010/main" val="1984955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408</Words>
  <Application>Microsoft Office PowerPoint</Application>
  <PresentationFormat>Panorámica</PresentationFormat>
  <Paragraphs>55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Tema de Office</vt:lpstr>
      <vt:lpstr>IVERMECTIN  Press clipping 14 – 21 August</vt:lpstr>
      <vt:lpstr>Press clipping 14 – 21 August</vt:lpstr>
      <vt:lpstr>Hot topics</vt:lpstr>
      <vt:lpstr>Hot topics</vt:lpstr>
      <vt:lpstr>Analytics</vt:lpstr>
      <vt:lpstr>Analytics</vt:lpstr>
      <vt:lpstr>For more information:  carolina.pozo@isglobal.org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IVERMECTIN  IN LATAM</dc:title>
  <dc:creator>CAROLINA POZO</dc:creator>
  <cp:lastModifiedBy>CAROLINA POZO</cp:lastModifiedBy>
  <cp:revision>82</cp:revision>
  <dcterms:created xsi:type="dcterms:W3CDTF">2020-07-06T09:54:49Z</dcterms:created>
  <dcterms:modified xsi:type="dcterms:W3CDTF">2020-08-25T10:59:49Z</dcterms:modified>
</cp:coreProperties>
</file>